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32"/>
  </p:notesMasterIdLst>
  <p:handoutMasterIdLst>
    <p:handoutMasterId r:id="rId33"/>
  </p:handoutMasterIdLst>
  <p:sldIdLst>
    <p:sldId id="1865" r:id="rId5"/>
    <p:sldId id="1899" r:id="rId6"/>
    <p:sldId id="1866" r:id="rId7"/>
    <p:sldId id="1897" r:id="rId8"/>
    <p:sldId id="1898" r:id="rId9"/>
    <p:sldId id="1867" r:id="rId10"/>
    <p:sldId id="1884" r:id="rId11"/>
    <p:sldId id="1883" r:id="rId12"/>
    <p:sldId id="1871" r:id="rId13"/>
    <p:sldId id="1877" r:id="rId14"/>
    <p:sldId id="1878" r:id="rId15"/>
    <p:sldId id="1879" r:id="rId16"/>
    <p:sldId id="1881" r:id="rId17"/>
    <p:sldId id="1885" r:id="rId18"/>
    <p:sldId id="1886" r:id="rId19"/>
    <p:sldId id="1887" r:id="rId20"/>
    <p:sldId id="1888" r:id="rId21"/>
    <p:sldId id="1889" r:id="rId22"/>
    <p:sldId id="1890" r:id="rId23"/>
    <p:sldId id="1896" r:id="rId24"/>
    <p:sldId id="1894" r:id="rId25"/>
    <p:sldId id="1895" r:id="rId26"/>
    <p:sldId id="1872" r:id="rId27"/>
    <p:sldId id="1873" r:id="rId28"/>
    <p:sldId id="1891" r:id="rId29"/>
    <p:sldId id="1892" r:id="rId30"/>
    <p:sldId id="1893" r:id="rId3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899"/>
            <p14:sldId id="1866"/>
            <p14:sldId id="1897"/>
            <p14:sldId id="1898"/>
            <p14:sldId id="1867"/>
            <p14:sldId id="1884"/>
          </p14:sldIdLst>
        </p14:section>
        <p14:section name="Untitled Section" id="{F6B54996-BB26-4F5F-ABE2-58DB03AD62B0}">
          <p14:sldIdLst>
            <p14:sldId id="1883"/>
            <p14:sldId id="1871"/>
            <p14:sldId id="1877"/>
            <p14:sldId id="1878"/>
            <p14:sldId id="1879"/>
            <p14:sldId id="1881"/>
            <p14:sldId id="1885"/>
            <p14:sldId id="1886"/>
            <p14:sldId id="1887"/>
            <p14:sldId id="1888"/>
            <p14:sldId id="1889"/>
            <p14:sldId id="1890"/>
            <p14:sldId id="1896"/>
            <p14:sldId id="1894"/>
            <p14:sldId id="1895"/>
            <p14:sldId id="1872"/>
            <p14:sldId id="1873"/>
            <p14:sldId id="1891"/>
            <p14:sldId id="1892"/>
            <p14:sldId id="1893"/>
          </p14:sldIdLst>
        </p14:section>
        <p14:section name="Untitled Section" id="{682181AF-B345-477A-9510-975B83FC637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19" userDrawn="1">
          <p15:clr>
            <a:srgbClr val="A4A3A4"/>
          </p15:clr>
        </p15:guide>
        <p15:guide id="4" pos="4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9000"/>
    <a:srgbClr val="D6D734"/>
    <a:srgbClr val="007788"/>
    <a:srgbClr val="01C2D1"/>
    <a:srgbClr val="3B2E58"/>
    <a:srgbClr val="FF2625"/>
    <a:srgbClr val="297C2A"/>
    <a:srgbClr val="FE4387"/>
    <a:srgbClr val="005C68"/>
    <a:srgbClr val="6B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99B7A-818A-486F-BD84-1B9F7DDB38A3}" v="2" dt="2024-01-19T13:59:02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6" y="51"/>
      </p:cViewPr>
      <p:guideLst>
        <p:guide orient="horz" pos="2183"/>
        <p:guide pos="552"/>
        <p:guide pos="7219"/>
        <p:guide pos="46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08266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825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25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601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1713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27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914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9255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6441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47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9488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880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227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0121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878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13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680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799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5">
            <a:alphaModFix amt="27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2/1/2024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"/>
                    </a14:imgEffect>
                    <a14:imgEffect>
                      <a14:brightnessContrast bright="19000" contrast="-40000"/>
                    </a14:imgEffect>
                  </a14:imgLayer>
                </a14:imgProps>
              </a:ext>
            </a:extLst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359" y="-104774"/>
            <a:ext cx="9668178" cy="1325563"/>
          </a:xfrm>
        </p:spPr>
        <p:txBody>
          <a:bodyPr>
            <a:noAutofit/>
          </a:bodyPr>
          <a:lstStyle/>
          <a:p>
            <a:r>
              <a:rPr lang="en-IN" sz="4600" b="0" i="0" u="sng" strike="noStrike">
                <a:solidFill>
                  <a:schemeClr val="bg2"/>
                </a:solidFill>
                <a:effectLst/>
                <a:latin typeface="Gabriola"/>
              </a:rPr>
              <a:t>Garment worker performance prediction</a:t>
            </a:r>
            <a:br>
              <a:rPr lang="en-IN" sz="4600" b="0" u="sng">
                <a:solidFill>
                  <a:schemeClr val="bg2"/>
                </a:solidFill>
                <a:latin typeface="Gabriola"/>
              </a:rPr>
            </a:br>
            <a:r>
              <a:rPr lang="en-IN" sz="4600" b="0" u="sng">
                <a:solidFill>
                  <a:srgbClr val="FF0000"/>
                </a:solidFill>
                <a:latin typeface="Gabriola"/>
              </a:rPr>
              <a:t>(Regression Project)</a:t>
            </a:r>
            <a:endParaRPr lang="en-US" sz="4600" u="sng">
              <a:solidFill>
                <a:srgbClr val="FF0000"/>
              </a:solidFill>
              <a:latin typeface="Gabriola" panose="04040605051002020D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C2A1B2-E00A-E04F-A6D0-60F211E3552E}"/>
              </a:ext>
            </a:extLst>
          </p:cNvPr>
          <p:cNvSpPr txBox="1"/>
          <p:nvPr/>
        </p:nvSpPr>
        <p:spPr>
          <a:xfrm>
            <a:off x="9483331" y="1894710"/>
            <a:ext cx="3420264" cy="464742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  <a:latin typeface="Arial"/>
                <a:cs typeface="Arial"/>
              </a:rPr>
              <a:t>BY  Group 3</a:t>
            </a:r>
            <a:br>
              <a:rPr lang="en-US" sz="2400" b="1" dirty="0"/>
            </a:b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  <a:latin typeface="Arial"/>
                <a:cs typeface="Arial"/>
              </a:rPr>
              <a:t>Team </a:t>
            </a:r>
            <a:r>
              <a:rPr lang="en-IN" sz="2400" dirty="0">
                <a:solidFill>
                  <a:srgbClr val="C00000"/>
                </a:solidFill>
                <a:latin typeface="Arial"/>
                <a:cs typeface="Arial"/>
              </a:rPr>
              <a:t>members  </a:t>
            </a:r>
            <a:r>
              <a:rPr lang="en-IN" sz="2400" dirty="0">
                <a:latin typeface="Arial"/>
                <a:cs typeface="Arial"/>
              </a:rPr>
              <a:t>:</a:t>
            </a:r>
            <a:br>
              <a:rPr lang="en-IN" sz="2400" dirty="0"/>
            </a:br>
            <a:br>
              <a:rPr lang="en-IN" sz="2400" dirty="0"/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Rajput Siddhi </a:t>
            </a:r>
            <a:br>
              <a:rPr lang="en-US" sz="2000" dirty="0">
                <a:latin typeface="Bell MT" panose="02020503060305020303" pitchFamily="18" charset="0"/>
              </a:rPr>
            </a:br>
            <a:br>
              <a:rPr lang="en-US" sz="2000" dirty="0">
                <a:latin typeface="Bell MT" panose="02020503060305020303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Thakur  Swetha </a:t>
            </a:r>
            <a:br>
              <a:rPr lang="en-US" sz="2000" dirty="0">
                <a:latin typeface="Bell MT" panose="02020503060305020303" pitchFamily="18" charset="0"/>
              </a:rPr>
            </a:br>
            <a:br>
              <a:rPr lang="en-US" sz="2000" dirty="0">
                <a:latin typeface="Bell MT" panose="02020503060305020303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vaddepalli murali</a:t>
            </a:r>
            <a:br>
              <a:rPr lang="en-US" sz="2000" dirty="0">
                <a:latin typeface="Bell MT" panose="02020503060305020303" pitchFamily="18" charset="0"/>
              </a:rPr>
            </a:br>
            <a:br>
              <a:rPr lang="en-US" sz="2000" dirty="0">
                <a:latin typeface="Bell MT" panose="02020503060305020303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Shaik Anas</a:t>
            </a:r>
            <a:br>
              <a:rPr lang="en-US" sz="2000" dirty="0">
                <a:latin typeface="Bell MT" panose="02020503060305020303" pitchFamily="18" charset="0"/>
              </a:rPr>
            </a:br>
            <a:br>
              <a:rPr lang="en-US" sz="2000" dirty="0">
                <a:latin typeface="Bell MT" panose="02020503060305020303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Bell MT"/>
              </a:rPr>
              <a:t>Bharath</a:t>
            </a:r>
            <a:br>
              <a:rPr lang="en-US" sz="2000" dirty="0">
                <a:latin typeface="Bell MT" panose="02020503060305020303" pitchFamily="18" charset="0"/>
              </a:rPr>
            </a:b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268FA-ED91-F270-BAF2-C5C05AED91A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" r="305"/>
          <a:stretch/>
        </p:blipFill>
        <p:spPr>
          <a:xfrm>
            <a:off x="4057597" y="1751926"/>
            <a:ext cx="5107828" cy="34271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15900" dist="50800" dir="5400000" algn="ctr" rotWithShape="0">
              <a:srgbClr val="000000">
                <a:alpha val="93000"/>
              </a:srgbClr>
            </a:outerShdw>
            <a:reflection blurRad="177800" stA="39000" endPos="41000" dist="101600" dir="5400000" sy="-100000" algn="bl" rotWithShape="0"/>
          </a:effectLst>
        </p:spPr>
      </p:pic>
      <p:pic>
        <p:nvPicPr>
          <p:cNvPr id="2" name="Picture 1" descr="ft-logo">
            <a:extLst>
              <a:ext uri="{FF2B5EF4-FFF2-40B4-BE49-F238E27FC236}">
                <a16:creationId xmlns:a16="http://schemas.microsoft.com/office/drawing/2014/main" id="{AAB4128F-B420-48C9-2CFB-3629D30D57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839" y="156371"/>
            <a:ext cx="919161" cy="919161"/>
          </a:xfrm>
          <a:prstGeom prst="rect">
            <a:avLst/>
          </a:prstGeom>
        </p:spPr>
      </p:pic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EAB7A500-7671-B451-AF07-888DD4C264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049" y="5752307"/>
            <a:ext cx="1004887" cy="10048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EA58BD-96C8-CE5B-58D3-A223DB39D1DC}"/>
              </a:ext>
            </a:extLst>
          </p:cNvPr>
          <p:cNvSpPr txBox="1"/>
          <p:nvPr/>
        </p:nvSpPr>
        <p:spPr>
          <a:xfrm>
            <a:off x="4094560" y="6070084"/>
            <a:ext cx="6450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ABA0D8-73F3-3D3F-E3B9-37E0662A4C1D}"/>
              </a:ext>
            </a:extLst>
          </p:cNvPr>
          <p:cNvSpPr txBox="1"/>
          <p:nvPr/>
        </p:nvSpPr>
        <p:spPr>
          <a:xfrm>
            <a:off x="3690885" y="6121444"/>
            <a:ext cx="6450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Aurora </a:t>
            </a:r>
            <a:r>
              <a:rPr lang="en-GB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 </a:t>
            </a:r>
            <a:r>
              <a:rPr lang="en-GB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D</a:t>
            </a:r>
            <a:r>
              <a:rPr lang="en-GB" sz="18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egree &amp; PG college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256485" y="-2319260"/>
            <a:ext cx="6094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>
                <a:solidFill>
                  <a:schemeClr val="bg1"/>
                </a:solidFill>
                <a:latin typeface="Gabriola" panose="04040605051002020D02" pitchFamily="82" charset="0"/>
              </a:rPr>
              <a:t>	</a:t>
            </a:r>
          </a:p>
        </p:txBody>
      </p:sp>
      <p:pic>
        <p:nvPicPr>
          <p:cNvPr id="6" name="Picture 5" descr="Screenshot 2023-11-20 200037">
            <a:extLst>
              <a:ext uri="{FF2B5EF4-FFF2-40B4-BE49-F238E27FC236}">
                <a16:creationId xmlns:a16="http://schemas.microsoft.com/office/drawing/2014/main" id="{79B0ACFB-3EBC-1D22-4764-28116ADFDE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35" y="911159"/>
            <a:ext cx="4933564" cy="47522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0760DD-3108-0382-2B18-9AA85C485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728" y="909539"/>
            <a:ext cx="4943184" cy="4753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E382A4-B83D-BC3E-C767-5CC1AFF6358E}"/>
              </a:ext>
            </a:extLst>
          </p:cNvPr>
          <p:cNvSpPr txBox="1"/>
          <p:nvPr/>
        </p:nvSpPr>
        <p:spPr>
          <a:xfrm>
            <a:off x="11727766" y="157648"/>
            <a:ext cx="6236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4979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3-11-20 200100">
            <a:extLst>
              <a:ext uri="{FF2B5EF4-FFF2-40B4-BE49-F238E27FC236}">
                <a16:creationId xmlns:a16="http://schemas.microsoft.com/office/drawing/2014/main" id="{A43CD0E7-C6FE-1B16-1184-4434D57C040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625600"/>
            <a:ext cx="5092699" cy="4197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DA841-B2A2-81EF-A2A1-1C5202CBB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093" y="1622339"/>
            <a:ext cx="5200650" cy="4152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5252DB-0287-E104-99B0-D4E512C80890}"/>
              </a:ext>
            </a:extLst>
          </p:cNvPr>
          <p:cNvSpPr txBox="1"/>
          <p:nvPr/>
        </p:nvSpPr>
        <p:spPr>
          <a:xfrm>
            <a:off x="8482913" y="914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bg1"/>
                </a:solidFill>
                <a:latin typeface="Segoe UI"/>
                <a:cs typeface="Courier New"/>
              </a:rPr>
              <a:t>LINE PLOT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E765-F42E-066D-589C-5330BCFE765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D4D4D4"/>
                </a:solidFill>
                <a:latin typeface="Courier New"/>
                <a:cs typeface="Courier New"/>
              </a:rPr>
              <a:t>scatter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9A20E-F798-8E51-E352-4F0FDC828BBF}"/>
              </a:ext>
            </a:extLst>
          </p:cNvPr>
          <p:cNvSpPr txBox="1"/>
          <p:nvPr/>
        </p:nvSpPr>
        <p:spPr>
          <a:xfrm>
            <a:off x="1789671" y="914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solidFill>
                  <a:schemeClr val="bg1"/>
                </a:solidFill>
                <a:latin typeface="Segoe UI"/>
                <a:cs typeface="Courier New"/>
              </a:rPr>
              <a:t>SCATTER PLOT</a:t>
            </a:r>
          </a:p>
          <a:p>
            <a:endParaRPr lang="en-US" b="1" u="sng">
              <a:solidFill>
                <a:schemeClr val="bg1"/>
              </a:solidFill>
              <a:latin typeface="Segoe UI"/>
              <a:cs typeface="Courier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B3D026-9A11-B554-173E-A776C80D910A}"/>
              </a:ext>
            </a:extLst>
          </p:cNvPr>
          <p:cNvSpPr txBox="1"/>
          <p:nvPr/>
        </p:nvSpPr>
        <p:spPr>
          <a:xfrm>
            <a:off x="11844997" y="122478"/>
            <a:ext cx="379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9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5544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1-20 200145">
            <a:extLst>
              <a:ext uri="{FF2B5EF4-FFF2-40B4-BE49-F238E27FC236}">
                <a16:creationId xmlns:a16="http://schemas.microsoft.com/office/drawing/2014/main" id="{C356C0F1-165D-EA1E-90B6-6BB8126D68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654050"/>
            <a:ext cx="3119437" cy="2857500"/>
          </a:xfrm>
          <a:prstGeom prst="rect">
            <a:avLst/>
          </a:prstGeom>
        </p:spPr>
      </p:pic>
      <p:pic>
        <p:nvPicPr>
          <p:cNvPr id="4" name="Picture 3" descr="Screenshot 2023-11-20 200212">
            <a:extLst>
              <a:ext uri="{FF2B5EF4-FFF2-40B4-BE49-F238E27FC236}">
                <a16:creationId xmlns:a16="http://schemas.microsoft.com/office/drawing/2014/main" id="{BD338B0F-B60E-D9CC-08A7-C68853BAAC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25" y="3594100"/>
            <a:ext cx="3476625" cy="3136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1A256F-250B-3733-7A71-A76138430DD9}"/>
              </a:ext>
            </a:extLst>
          </p:cNvPr>
          <p:cNvSpPr txBox="1"/>
          <p:nvPr/>
        </p:nvSpPr>
        <p:spPr>
          <a:xfrm>
            <a:off x="5041900" y="1963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P</a:t>
            </a:r>
            <a:r>
              <a:rPr lang="en-IN" sz="28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IECHARTS</a:t>
            </a:r>
          </a:p>
        </p:txBody>
      </p:sp>
      <p:pic>
        <p:nvPicPr>
          <p:cNvPr id="6" name="Picture 5" descr="A pie chart with numbers and a number of quarter&#10;&#10;Description automatically generated">
            <a:extLst>
              <a:ext uri="{FF2B5EF4-FFF2-40B4-BE49-F238E27FC236}">
                <a16:creationId xmlns:a16="http://schemas.microsoft.com/office/drawing/2014/main" id="{1D646BB2-E087-AA55-D8E6-ABB04DD99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572" y="675019"/>
            <a:ext cx="3496385" cy="2848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661F84-084B-EB52-8BF9-0ED608EF0815}"/>
              </a:ext>
            </a:extLst>
          </p:cNvPr>
          <p:cNvSpPr txBox="1"/>
          <p:nvPr/>
        </p:nvSpPr>
        <p:spPr>
          <a:xfrm>
            <a:off x="11694942" y="136546"/>
            <a:ext cx="497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43242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288235" y="157240"/>
            <a:ext cx="6094674" cy="126188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b="1" u="sng">
                <a:solidFill>
                  <a:srgbClr val="001E2E"/>
                </a:solidFill>
                <a:latin typeface="Segoe UI"/>
                <a:cs typeface="Arial"/>
              </a:rPr>
              <a:t>MACHINE LEARNING ALGORITHAMS:=</a:t>
            </a:r>
            <a:endParaRPr lang="en-IN" sz="2400">
              <a:solidFill>
                <a:schemeClr val="bg1"/>
              </a:solidFill>
              <a:latin typeface="Segoe UI"/>
            </a:endParaRPr>
          </a:p>
          <a:p>
            <a:endParaRPr lang="en-US" sz="2400" b="1" u="sng">
              <a:solidFill>
                <a:srgbClr val="001E2E"/>
              </a:solidFill>
              <a:latin typeface="Segoe UI"/>
              <a:cs typeface="Arial"/>
            </a:endParaRPr>
          </a:p>
          <a:p>
            <a:r>
              <a:rPr lang="en-US" sz="2800" u="sng">
                <a:solidFill>
                  <a:schemeClr val="bg1"/>
                </a:solidFill>
                <a:latin typeface="Aptos Display"/>
              </a:rPr>
              <a:t>LINEAR </a:t>
            </a:r>
            <a:r>
              <a:rPr lang="en-US" sz="2800" i="0" u="sng">
                <a:solidFill>
                  <a:schemeClr val="bg1"/>
                </a:solidFill>
                <a:latin typeface="Aptos Display"/>
              </a:rPr>
              <a:t>REGRESSION</a:t>
            </a:r>
            <a:endParaRPr lang="en-IN" sz="2800">
              <a:solidFill>
                <a:schemeClr val="bg1"/>
              </a:solidFill>
              <a:latin typeface="Aptos Display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E18BC9-D02E-2E83-2246-F7EB15BB6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217745"/>
              </p:ext>
            </p:extLst>
          </p:nvPr>
        </p:nvGraphicFramePr>
        <p:xfrm>
          <a:off x="2388973" y="2162432"/>
          <a:ext cx="8127999" cy="3010191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784372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31854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75499465"/>
                    </a:ext>
                  </a:extLst>
                </a:gridCol>
              </a:tblGrid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TRAIN TEST RATIO 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R^2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86572"/>
                  </a:ext>
                </a:extLst>
              </a:tr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60-40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0.0491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-0.6828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06691"/>
                  </a:ext>
                </a:extLst>
              </a:tr>
              <a:tr h="561711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65-35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0.0519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-0.6941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203534"/>
                  </a:ext>
                </a:extLst>
              </a:tr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0.0233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0.2177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88836"/>
                  </a:ext>
                </a:extLst>
              </a:tr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75-25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0.0229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0.1838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5106245"/>
                  </a:ext>
                </a:extLst>
              </a:tr>
              <a:tr h="4896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80-20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0.0213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0.1949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7124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66B9C9E-64D3-4647-86EE-FBC0832B71DD}"/>
              </a:ext>
            </a:extLst>
          </p:cNvPr>
          <p:cNvSpPr txBox="1"/>
          <p:nvPr/>
        </p:nvSpPr>
        <p:spPr>
          <a:xfrm>
            <a:off x="11664614" y="99033"/>
            <a:ext cx="47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012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2443088" y="489037"/>
            <a:ext cx="85995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u="sng">
                <a:solidFill>
                  <a:schemeClr val="bg1"/>
                </a:solidFill>
                <a:latin typeface="Aptos Display" panose="020B0004020202020204" pitchFamily="34" charset="0"/>
              </a:rPr>
              <a:t>SUPPORT VECTOR MACHINE (SVM)</a:t>
            </a:r>
            <a:endParaRPr lang="en-IN" sz="32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E18BC9-D02E-2E83-2246-F7EB15BB6E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7852171"/>
              </p:ext>
            </p:extLst>
          </p:nvPr>
        </p:nvGraphicFramePr>
        <p:xfrm>
          <a:off x="2378675" y="2121243"/>
          <a:ext cx="8127999" cy="3436284"/>
        </p:xfrm>
        <a:graphic>
          <a:graphicData uri="http://schemas.openxmlformats.org/drawingml/2006/table">
            <a:tbl>
              <a:tblPr firstRow="1" bandRow="1">
                <a:effectLst>
                  <a:outerShdw blurRad="152400" dist="317500" dir="5400000" sx="90000" sy="-19000" rotWithShape="0">
                    <a:prstClr val="black">
                      <a:alpha val="15000"/>
                    </a:prstClr>
                  </a:outerShdw>
                </a:effectLst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77843721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8318549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75499465"/>
                    </a:ext>
                  </a:extLst>
                </a:gridCol>
              </a:tblGrid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TRAIN TEST RATIO 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/>
                        </a:rPr>
                        <a:t>MSE</a:t>
                      </a:r>
                      <a:endParaRPr lang="en-IN">
                        <a:latin typeface="Gabriol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R^2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686572"/>
                  </a:ext>
                </a:extLst>
              </a:tr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60-40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0.0283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0.0309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06691"/>
                  </a:ext>
                </a:extLst>
              </a:tr>
              <a:tr h="644304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65-35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0.0296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0.0339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203534"/>
                  </a:ext>
                </a:extLst>
              </a:tr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0.0286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0.0403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88836"/>
                  </a:ext>
                </a:extLst>
              </a:tr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75-25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0.0275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0.0221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106245"/>
                  </a:ext>
                </a:extLst>
              </a:tr>
              <a:tr h="558396"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0.2556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0.0372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071249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DAEF20B-EA5A-FA45-F9C7-8BE4CF290014}"/>
              </a:ext>
            </a:extLst>
          </p:cNvPr>
          <p:cNvSpPr txBox="1"/>
          <p:nvPr/>
        </p:nvSpPr>
        <p:spPr>
          <a:xfrm>
            <a:off x="11704319" y="178749"/>
            <a:ext cx="436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98530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191825" y="172720"/>
            <a:ext cx="60946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u="sng">
                <a:solidFill>
                  <a:schemeClr val="bg1"/>
                </a:solidFill>
                <a:latin typeface="Aptos Display" panose="020B0004020202020204" pitchFamily="34" charset="0"/>
              </a:rPr>
              <a:t>KNN</a:t>
            </a:r>
            <a:endParaRPr lang="en-IN" sz="32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12794"/>
              </p:ext>
            </p:extLst>
          </p:nvPr>
        </p:nvGraphicFramePr>
        <p:xfrm>
          <a:off x="1797050" y="719666"/>
          <a:ext cx="8362951" cy="5965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587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4735134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N_NEIGHBOR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0.0327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-0.1217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0.1684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0.1731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0.0333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-0.0875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0.0254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0.1697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0.2012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0.0342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-0.1466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0.1655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0.1811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0.0317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-0.1280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0.1269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0.1333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403014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0.0277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-0.0460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0.0232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0.1237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075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0.0255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0.1490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123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67ACAF2-406A-FA7B-01C4-943F8659C218}"/>
              </a:ext>
            </a:extLst>
          </p:cNvPr>
          <p:cNvSpPr txBox="1"/>
          <p:nvPr/>
        </p:nvSpPr>
        <p:spPr>
          <a:xfrm>
            <a:off x="11737145" y="95775"/>
            <a:ext cx="454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3733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64824" y="88900"/>
            <a:ext cx="40663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u="sng">
                <a:solidFill>
                  <a:schemeClr val="bg1"/>
                </a:solidFill>
                <a:latin typeface="Aptos Display" panose="020B0004020202020204" pitchFamily="34" charset="0"/>
              </a:rPr>
              <a:t>DECISIONS TREE</a:t>
            </a:r>
            <a:endParaRPr lang="en-IN" sz="32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5790"/>
              </p:ext>
            </p:extLst>
          </p:nvPr>
        </p:nvGraphicFramePr>
        <p:xfrm>
          <a:off x="2711450" y="577850"/>
          <a:ext cx="8362951" cy="596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587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2147788">
                  <a:extLst>
                    <a:ext uri="{9D8B030D-6E8A-4147-A177-3AD203B41FA5}">
                      <a16:colId xmlns:a16="http://schemas.microsoft.com/office/drawing/2014/main" val="2473513494"/>
                    </a:ext>
                  </a:extLst>
                </a:gridCol>
              </a:tblGrid>
              <a:tr h="214206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MAX_DEPTH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0.0251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0.1396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0.0239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0.1798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0.0215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0.2634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0.0260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0.1513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0.1929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0.0210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0.313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0.0261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0.1252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0.0214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0.2818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0.0209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0.2984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0.0242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0.1371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0.0180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0.3602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0.0168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0.4010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403014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0.1696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0.3250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5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0.0189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0.2879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123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0DB2AA-566C-C058-C8AE-7C6BAD5F69E8}"/>
              </a:ext>
            </a:extLst>
          </p:cNvPr>
          <p:cNvSpPr txBox="1"/>
          <p:nvPr/>
        </p:nvSpPr>
        <p:spPr>
          <a:xfrm>
            <a:off x="11680528" y="141235"/>
            <a:ext cx="446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14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6039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109275" y="69850"/>
            <a:ext cx="609467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u="sng">
                <a:solidFill>
                  <a:schemeClr val="bg1"/>
                </a:solidFill>
                <a:latin typeface="Aptos Display"/>
              </a:rPr>
              <a:t>RANDOM FOREST</a:t>
            </a:r>
            <a:endParaRPr lang="en-IN" sz="2800">
              <a:solidFill>
                <a:schemeClr val="bg1"/>
              </a:solidFill>
              <a:latin typeface="Aptos Display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1225"/>
              </p:ext>
            </p:extLst>
          </p:nvPr>
        </p:nvGraphicFramePr>
        <p:xfrm>
          <a:off x="2968625" y="654625"/>
          <a:ext cx="8469004" cy="5960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368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2013586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2175025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2175025">
                  <a:extLst>
                    <a:ext uri="{9D8B030D-6E8A-4147-A177-3AD203B41FA5}">
                      <a16:colId xmlns:a16="http://schemas.microsoft.com/office/drawing/2014/main" val="2473513494"/>
                    </a:ext>
                  </a:extLst>
                </a:gridCol>
              </a:tblGrid>
              <a:tr h="214206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MAX_DEPTH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0.3261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0.4059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60-40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0.4144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0.0203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0.3371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0.0185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0.3960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0.4167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0.0195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0.3454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0.4159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0.0168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0.4371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0.0176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0.3745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0.0155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0.4481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0.0156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0.4452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403014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0.0158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0.4032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0.0133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0.4964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759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0.0128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0.5166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7</a:t>
                      </a:r>
                      <a:endParaRPr lang="en-IN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91232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17B1EFD-E37D-414A-121D-851CC597C3F3}"/>
              </a:ext>
            </a:extLst>
          </p:cNvPr>
          <p:cNvSpPr txBox="1"/>
          <p:nvPr/>
        </p:nvSpPr>
        <p:spPr>
          <a:xfrm>
            <a:off x="11651566" y="146794"/>
            <a:ext cx="540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15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179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0" y="76311"/>
            <a:ext cx="60946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u="sng">
                <a:solidFill>
                  <a:schemeClr val="bg1"/>
                </a:solidFill>
                <a:latin typeface="Aptos Display" panose="020B0004020202020204" pitchFamily="34" charset="0"/>
              </a:rPr>
              <a:t>ADA BOOST</a:t>
            </a:r>
            <a:endParaRPr lang="en-IN" sz="28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80443"/>
              </p:ext>
            </p:extLst>
          </p:nvPr>
        </p:nvGraphicFramePr>
        <p:xfrm>
          <a:off x="2590800" y="277571"/>
          <a:ext cx="8369300" cy="6375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4624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1252070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1459855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1919631">
                  <a:extLst>
                    <a:ext uri="{9D8B030D-6E8A-4147-A177-3AD203B41FA5}">
                      <a16:colId xmlns:a16="http://schemas.microsoft.com/office/drawing/2014/main" val="2329410703"/>
                    </a:ext>
                  </a:extLst>
                </a:gridCol>
                <a:gridCol w="1673120">
                  <a:extLst>
                    <a:ext uri="{9D8B030D-6E8A-4147-A177-3AD203B41FA5}">
                      <a16:colId xmlns:a16="http://schemas.microsoft.com/office/drawing/2014/main" val="641135779"/>
                    </a:ext>
                  </a:extLst>
                </a:gridCol>
              </a:tblGrid>
              <a:tr h="450650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LEARNING-RATIO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N_ESTIMATOR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0.3296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0.3560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0.3339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0.3280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51155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0.3273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0.3619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0.3324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0.3324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76176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0.0182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0.3516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0.3628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0.3340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78787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0.3936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0.3901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0.0173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0.3455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0.3440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180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48E33AC-CBB7-BD95-9217-B3E2673401AA}"/>
              </a:ext>
            </a:extLst>
          </p:cNvPr>
          <p:cNvSpPr txBox="1"/>
          <p:nvPr/>
        </p:nvSpPr>
        <p:spPr>
          <a:xfrm>
            <a:off x="11650394" y="153255"/>
            <a:ext cx="54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9930024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0" y="-54988"/>
            <a:ext cx="6094674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u="sng">
                <a:solidFill>
                  <a:schemeClr val="bg1"/>
                </a:solidFill>
                <a:latin typeface="Aptos Display"/>
              </a:rPr>
              <a:t>GRADIENT BOOSTING</a:t>
            </a:r>
            <a:r>
              <a:rPr lang="en-GB" sz="3200" u="sng">
                <a:solidFill>
                  <a:schemeClr val="bg1"/>
                </a:solidFill>
                <a:latin typeface="Gabriola"/>
              </a:rPr>
              <a:t> </a:t>
            </a:r>
            <a:endParaRPr lang="en-GB" sz="3200" u="sng">
              <a:solidFill>
                <a:schemeClr val="bg1"/>
              </a:solidFill>
              <a:latin typeface="Gabriola" panose="04040605051002020D02" pitchFamily="82" charset="0"/>
            </a:endParaRPr>
          </a:p>
          <a:p>
            <a:endParaRPr lang="en-IN" sz="320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130715"/>
              </p:ext>
            </p:extLst>
          </p:nvPr>
        </p:nvGraphicFramePr>
        <p:xfrm>
          <a:off x="2620275" y="418476"/>
          <a:ext cx="8715444" cy="6346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486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1660439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1779923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1789154">
                  <a:extLst>
                    <a:ext uri="{9D8B030D-6E8A-4147-A177-3AD203B41FA5}">
                      <a16:colId xmlns:a16="http://schemas.microsoft.com/office/drawing/2014/main" val="2329410703"/>
                    </a:ext>
                  </a:extLst>
                </a:gridCol>
                <a:gridCol w="1529442">
                  <a:extLst>
                    <a:ext uri="{9D8B030D-6E8A-4147-A177-3AD203B41FA5}">
                      <a16:colId xmlns:a16="http://schemas.microsoft.com/office/drawing/2014/main" val="641135779"/>
                    </a:ext>
                  </a:extLst>
                </a:gridCol>
              </a:tblGrid>
              <a:tr h="420929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LEARNING-RATIO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N_ESTIMATOR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0.2948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0.0172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0.4383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0.4532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0.4191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51155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0.0208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0.3027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0.4366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0.4366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0.4089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76176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0.3228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0.0155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0.4474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0.4394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0.0176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0.3740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78787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0.3540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0.0139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0.4760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</a:t>
                      </a:r>
                      <a:r>
                        <a:rPr lang="en-IN" sz="1600"/>
                        <a:t>.0147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0.4447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0.0152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0.4249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180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9D9A31-07A4-414C-0692-C402F3740144}"/>
              </a:ext>
            </a:extLst>
          </p:cNvPr>
          <p:cNvSpPr txBox="1"/>
          <p:nvPr/>
        </p:nvSpPr>
        <p:spPr>
          <a:xfrm>
            <a:off x="11666805" y="49144"/>
            <a:ext cx="722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17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0161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80A828-E704-E1BF-31B4-C01114442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217433"/>
              </p:ext>
            </p:extLst>
          </p:nvPr>
        </p:nvGraphicFramePr>
        <p:xfrm>
          <a:off x="6236678" y="1899137"/>
          <a:ext cx="4168726" cy="294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68726">
                  <a:extLst>
                    <a:ext uri="{9D8B030D-6E8A-4147-A177-3AD203B41FA5}">
                      <a16:colId xmlns:a16="http://schemas.microsoft.com/office/drawing/2014/main" val="1433269281"/>
                    </a:ext>
                  </a:extLst>
                </a:gridCol>
              </a:tblGrid>
              <a:tr h="363130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solidFill>
                            <a:schemeClr val="tx1"/>
                          </a:solidFill>
                          <a:latin typeface="Aptos Display"/>
                          <a:cs typeface="Dubai Medium"/>
                        </a:rPr>
                        <a:t>SLIDES NUMBERS </a:t>
                      </a:r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49470197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1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52636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2,3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42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4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027147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5,6,8,9,10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9958741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11,12,13,14,15,16,17,18,19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5169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20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94071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/>
                        <a:t>22,23,24,25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95631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43FE319-5BA9-D204-9995-16FD405892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013002"/>
              </p:ext>
            </p:extLst>
          </p:nvPr>
        </p:nvGraphicFramePr>
        <p:xfrm>
          <a:off x="2044506" y="1899137"/>
          <a:ext cx="4192172" cy="2942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2172">
                  <a:extLst>
                    <a:ext uri="{9D8B030D-6E8A-4147-A177-3AD203B41FA5}">
                      <a16:colId xmlns:a16="http://schemas.microsoft.com/office/drawing/2014/main" val="778512372"/>
                    </a:ext>
                  </a:extLst>
                </a:gridCol>
              </a:tblGrid>
              <a:tr h="363130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chemeClr val="tx1"/>
                          </a:solidFill>
                          <a:latin typeface="Aptos Display"/>
                        </a:rPr>
                        <a:t>CONTENT</a:t>
                      </a:r>
                      <a:r>
                        <a:rPr lang="en-GB">
                          <a:solidFill>
                            <a:schemeClr val="tx1"/>
                          </a:solidFill>
                        </a:rPr>
                        <a:t> </a:t>
                      </a:r>
                      <a:endParaRPr lang="en-IN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3798723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Background, objective and path</a:t>
                      </a:r>
                    </a:p>
                  </a:txBody>
                  <a:tcPr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30261627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u="none">
                          <a:latin typeface="Aptos Display"/>
                        </a:rPr>
                        <a:t>Variable description </a:t>
                      </a:r>
                      <a:endParaRPr lang="en-GB" u="none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6476310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Data pre-processing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55818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EDA</a:t>
                      </a:r>
                      <a:endParaRPr lang="en-IN">
                        <a:latin typeface="Aptos Displa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83010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Machine learning algorithms</a:t>
                      </a:r>
                      <a:endParaRPr lang="en-IN">
                        <a:latin typeface="Aptos Display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7276898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Conclusion </a:t>
                      </a:r>
                      <a:endParaRPr lang="en-IN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8401"/>
                  </a:ext>
                </a:extLst>
              </a:tr>
              <a:tr h="368173">
                <a:tc>
                  <a:txBody>
                    <a:bodyPr/>
                    <a:lstStyle/>
                    <a:p>
                      <a:r>
                        <a:rPr lang="en-GB">
                          <a:latin typeface="Aptos Display"/>
                        </a:rPr>
                        <a:t>Appendix </a:t>
                      </a:r>
                      <a:endParaRPr lang="en-IN">
                        <a:latin typeface="Aptos Display" panose="020B00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7818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ECC7C2-0459-3B01-070E-94BA0485F1C7}"/>
              </a:ext>
            </a:extLst>
          </p:cNvPr>
          <p:cNvSpPr txBox="1"/>
          <p:nvPr/>
        </p:nvSpPr>
        <p:spPr>
          <a:xfrm>
            <a:off x="694006" y="1158798"/>
            <a:ext cx="6096000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400" b="1" u="sng">
                <a:solidFill>
                  <a:schemeClr val="bg1"/>
                </a:solidFill>
                <a:latin typeface="Segoe UI"/>
                <a:cs typeface="Segoe UI"/>
              </a:rPr>
              <a:t>INDEX</a:t>
            </a:r>
            <a:endParaRPr lang="en-IN" sz="2400" b="1" u="sng">
              <a:solidFill>
                <a:schemeClr val="bg1"/>
              </a:solidFill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799351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7128322-C72A-73E5-AC64-4489F733DFDD}"/>
              </a:ext>
            </a:extLst>
          </p:cNvPr>
          <p:cNvSpPr txBox="1"/>
          <p:nvPr/>
        </p:nvSpPr>
        <p:spPr>
          <a:xfrm>
            <a:off x="0" y="76311"/>
            <a:ext cx="609467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2800" u="sng">
                <a:solidFill>
                  <a:schemeClr val="bg1"/>
                </a:solidFill>
                <a:latin typeface="Aptos Display"/>
              </a:rPr>
              <a:t>XG  BOOST</a:t>
            </a:r>
            <a:endParaRPr lang="en-IN" sz="280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638342-A688-1C16-BBC2-D2A619E4F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925946"/>
              </p:ext>
            </p:extLst>
          </p:nvPr>
        </p:nvGraphicFramePr>
        <p:xfrm>
          <a:off x="2059459" y="339811"/>
          <a:ext cx="9656533" cy="6469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2172">
                  <a:extLst>
                    <a:ext uri="{9D8B030D-6E8A-4147-A177-3AD203B41FA5}">
                      <a16:colId xmlns:a16="http://schemas.microsoft.com/office/drawing/2014/main" val="919124951"/>
                    </a:ext>
                  </a:extLst>
                </a:gridCol>
                <a:gridCol w="1686182">
                  <a:extLst>
                    <a:ext uri="{9D8B030D-6E8A-4147-A177-3AD203B41FA5}">
                      <a16:colId xmlns:a16="http://schemas.microsoft.com/office/drawing/2014/main" val="2816339631"/>
                    </a:ext>
                  </a:extLst>
                </a:gridCol>
                <a:gridCol w="1959506">
                  <a:extLst>
                    <a:ext uri="{9D8B030D-6E8A-4147-A177-3AD203B41FA5}">
                      <a16:colId xmlns:a16="http://schemas.microsoft.com/office/drawing/2014/main" val="2617616041"/>
                    </a:ext>
                  </a:extLst>
                </a:gridCol>
                <a:gridCol w="2019050">
                  <a:extLst>
                    <a:ext uri="{9D8B030D-6E8A-4147-A177-3AD203B41FA5}">
                      <a16:colId xmlns:a16="http://schemas.microsoft.com/office/drawing/2014/main" val="2329410703"/>
                    </a:ext>
                  </a:extLst>
                </a:gridCol>
                <a:gridCol w="1609623">
                  <a:extLst>
                    <a:ext uri="{9D8B030D-6E8A-4147-A177-3AD203B41FA5}">
                      <a16:colId xmlns:a16="http://schemas.microsoft.com/office/drawing/2014/main" val="641135779"/>
                    </a:ext>
                  </a:extLst>
                </a:gridCol>
              </a:tblGrid>
              <a:tr h="450650">
                <a:tc>
                  <a:txBody>
                    <a:bodyPr/>
                    <a:lstStyle/>
                    <a:p>
                      <a:r>
                        <a:rPr lang="en-GB">
                          <a:latin typeface="Gabriola" panose="04040605051002020D02" pitchFamily="82" charset="0"/>
                        </a:rPr>
                        <a:t>TRAIN TEST 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MSE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R</a:t>
                      </a:r>
                      <a:r>
                        <a:rPr lang="en-IN">
                          <a:latin typeface="Gabriola" panose="04040605051002020D02" pitchFamily="82" charset="0"/>
                        </a:rPr>
                        <a:t>^2</a:t>
                      </a:r>
                      <a:endParaRPr lang="en-GB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LEARNING-RATIO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Gabriola" panose="04040605051002020D02" pitchFamily="82" charset="0"/>
                        </a:rPr>
                        <a:t>N_ESTIMATOR</a:t>
                      </a:r>
                      <a:endParaRPr lang="en-IN">
                        <a:latin typeface="Gabriola" panose="04040605051002020D02" pitchFamily="8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240707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100518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0.4572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576813"/>
                  </a:ext>
                </a:extLst>
              </a:tr>
              <a:tr h="3379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12650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65-35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0.3866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051155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0891241"/>
                  </a:ext>
                </a:extLst>
              </a:tr>
              <a:tr h="437635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133511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120678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70-30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76176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0.3817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67722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1680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37056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75-25</a:t>
                      </a:r>
                      <a:endParaRPr kumimoji="0" lang="en-IN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0.3630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787877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kumimoji="0" lang="en-IN" sz="1600" b="0" i="0" u="none" strike="noStrike" kern="1200" cap="none" spc="0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0.0155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0.4160</a:t>
                      </a:r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>
                    <a:solidFill>
                      <a:schemeClr val="tx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1522"/>
                  </a:ext>
                </a:extLst>
              </a:tr>
              <a:tr h="411891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0.0135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0.4908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805794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algn="ctr"/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0.4835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100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66433"/>
                  </a:ext>
                </a:extLst>
              </a:tr>
              <a:tr h="3777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80-20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0.0143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0.4611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0.1</a:t>
                      </a:r>
                      <a:endParaRPr lang="en-IN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/>
                        <a:t>500</a:t>
                      </a:r>
                      <a:endParaRPr lang="en-IN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01809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81DB328-1129-FF6E-B271-63B0D239A249}"/>
              </a:ext>
            </a:extLst>
          </p:cNvPr>
          <p:cNvSpPr txBox="1"/>
          <p:nvPr/>
        </p:nvSpPr>
        <p:spPr>
          <a:xfrm>
            <a:off x="11715992" y="48359"/>
            <a:ext cx="7151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18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0843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6DDA5-AABF-36FC-929A-D64031DD1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762" y="715964"/>
            <a:ext cx="10667999" cy="646332"/>
          </a:xfrm>
        </p:spPr>
        <p:txBody>
          <a:bodyPr>
            <a:normAutofit fontScale="90000"/>
          </a:bodyPr>
          <a:lstStyle/>
          <a:p>
            <a:r>
              <a:rPr lang="en-US" sz="2600" b="0" u="sng">
                <a:solidFill>
                  <a:schemeClr val="bg1"/>
                </a:solidFill>
                <a:latin typeface="Aptos Display"/>
              </a:rPr>
              <a:t>COMPARISION OF </a:t>
            </a:r>
            <a:r>
              <a:rPr lang="en-IN" sz="2600" b="0" u="sng">
                <a:solidFill>
                  <a:schemeClr val="bg1"/>
                </a:solidFill>
                <a:latin typeface="Aptos Display"/>
              </a:rPr>
              <a:t>IMPLEMENTED</a:t>
            </a:r>
            <a:r>
              <a:rPr lang="en-US" sz="2600" b="0" u="sng">
                <a:solidFill>
                  <a:schemeClr val="bg1"/>
                </a:solidFill>
                <a:latin typeface="Aptos Display"/>
              </a:rPr>
              <a:t> MODELS </a:t>
            </a:r>
            <a:r>
              <a:rPr lang="en-US" sz="4100" b="0" u="sng">
                <a:solidFill>
                  <a:schemeClr val="bg1"/>
                </a:solidFill>
                <a:latin typeface="Aptos Display"/>
              </a:rPr>
              <a:t>:</a:t>
            </a:r>
            <a:endParaRPr lang="en-US" b="0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9D43B-7DD9-DA45-07B2-DD1093A3F5B5}"/>
              </a:ext>
            </a:extLst>
          </p:cNvPr>
          <p:cNvSpPr txBox="1"/>
          <p:nvPr/>
        </p:nvSpPr>
        <p:spPr>
          <a:xfrm>
            <a:off x="4724400" y="3200400"/>
            <a:ext cx="2743200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2100">
              <a:solidFill>
                <a:srgbClr val="262626"/>
              </a:solidFill>
              <a:latin typeface="Aptos Display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899B23-C96A-6AB3-D98B-5C5E89042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798921"/>
              </p:ext>
            </p:extLst>
          </p:nvPr>
        </p:nvGraphicFramePr>
        <p:xfrm>
          <a:off x="1400432" y="1791729"/>
          <a:ext cx="7330852" cy="3885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5426">
                  <a:extLst>
                    <a:ext uri="{9D8B030D-6E8A-4147-A177-3AD203B41FA5}">
                      <a16:colId xmlns:a16="http://schemas.microsoft.com/office/drawing/2014/main" val="495823718"/>
                    </a:ext>
                  </a:extLst>
                </a:gridCol>
                <a:gridCol w="3665426">
                  <a:extLst>
                    <a:ext uri="{9D8B030D-6E8A-4147-A177-3AD203B41FA5}">
                      <a16:colId xmlns:a16="http://schemas.microsoft.com/office/drawing/2014/main" val="117174054"/>
                    </a:ext>
                  </a:extLst>
                </a:gridCol>
              </a:tblGrid>
              <a:tr h="52504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1" i="0" u="none" strike="noStrike" noProof="0">
                          <a:solidFill>
                            <a:srgbClr val="FFFFFF"/>
                          </a:solidFill>
                          <a:effectLst/>
                        </a:rPr>
                        <a:t>MODEL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6465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GB" sz="2400" b="1">
                          <a:effectLst/>
                          <a:latin typeface="Gabriola"/>
                        </a:rPr>
                        <a:t>MSE</a:t>
                      </a: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2646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0314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Linear regression 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0.0213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198904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Support Vector Machine (SVM)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9E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0.0275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E8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956079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KNN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0.0232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893982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Gradient Boosting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0.0139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765716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Decision Tree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0.0168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400063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Random forest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0.5166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780838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ADA Boost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0.0160</a:t>
                      </a:r>
                      <a:endParaRPr lang="en-US"/>
                    </a:p>
                  </a:txBody>
                  <a:tcPr>
                    <a:lnL w="9524">
                      <a:solidFill>
                        <a:srgbClr val="FFFFFF"/>
                      </a:solidFill>
                    </a:lnL>
                    <a:lnR w="9524">
                      <a:solidFill>
                        <a:srgbClr val="FFFFFF"/>
                      </a:solidFill>
                    </a:lnR>
                    <a:lnT w="9524">
                      <a:solidFill>
                        <a:srgbClr val="FFFFFF"/>
                      </a:solidFill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CD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7174554"/>
                  </a:ext>
                </a:extLst>
              </a:tr>
              <a:tr h="4200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IN" sz="1800" b="0" i="0" u="none" strike="noStrike" noProof="0">
                          <a:solidFill>
                            <a:srgbClr val="000000"/>
                          </a:solidFill>
                          <a:effectLst/>
                        </a:rPr>
                        <a:t>XG Boost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noProof="0">
                          <a:solidFill>
                            <a:srgbClr val="000000"/>
                          </a:solidFill>
                          <a:effectLst/>
                          <a:latin typeface="Segoe UI"/>
                        </a:rPr>
                        <a:t>0.0135</a:t>
                      </a:r>
                      <a:endParaRPr lang="en-US"/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4">
                      <a:solidFill>
                        <a:srgbClr val="FFFFFF"/>
                      </a:solidFill>
                    </a:lnR>
                    <a:lnT w="952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4">
                      <a:solidFill>
                        <a:srgbClr val="FFFFFF"/>
                      </a:solidFill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984937"/>
                  </a:ext>
                </a:extLst>
              </a:tr>
            </a:tbl>
          </a:graphicData>
        </a:graphic>
      </p:graphicFrame>
      <p:sp>
        <p:nvSpPr>
          <p:cNvPr id="9" name="Arrow: Notched Right 8">
            <a:extLst>
              <a:ext uri="{FF2B5EF4-FFF2-40B4-BE49-F238E27FC236}">
                <a16:creationId xmlns:a16="http://schemas.microsoft.com/office/drawing/2014/main" id="{F291BD32-E179-D04F-6A4E-A5BD6D9916DE}"/>
              </a:ext>
            </a:extLst>
          </p:cNvPr>
          <p:cNvSpPr/>
          <p:nvPr/>
        </p:nvSpPr>
        <p:spPr>
          <a:xfrm>
            <a:off x="9036050" y="5384800"/>
            <a:ext cx="552450" cy="2413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B309F-AA51-8498-B6C8-A198F75E8C77}"/>
              </a:ext>
            </a:extLst>
          </p:cNvPr>
          <p:cNvSpPr txBox="1"/>
          <p:nvPr/>
        </p:nvSpPr>
        <p:spPr>
          <a:xfrm>
            <a:off x="9543535" y="53010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b="1">
                <a:solidFill>
                  <a:schemeClr val="bg1"/>
                </a:solidFill>
                <a:highlight>
                  <a:srgbClr val="C0C0C0"/>
                </a:highlight>
                <a:latin typeface="Univers Condensed Light"/>
              </a:rPr>
              <a:t>LOWEST MSE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9A27C-0BC6-36FF-FB22-092F9F12F62F}"/>
              </a:ext>
            </a:extLst>
          </p:cNvPr>
          <p:cNvSpPr txBox="1"/>
          <p:nvPr/>
        </p:nvSpPr>
        <p:spPr>
          <a:xfrm>
            <a:off x="11708946" y="78444"/>
            <a:ext cx="483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19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4646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A90980-3F00-08EC-5395-8AA65103CC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369335"/>
            <a:ext cx="10668000" cy="1526265"/>
          </a:xfrm>
        </p:spPr>
        <p:txBody>
          <a:bodyPr vert="horz" wrap="square" lIns="0" tIns="0" rIns="0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Char char="•"/>
            </a:pPr>
            <a:r>
              <a:rPr lang="en-IN" sz="2400">
                <a:solidFill>
                  <a:srgbClr val="001E2E"/>
                </a:solidFill>
                <a:latin typeface="Arial"/>
                <a:cs typeface="Arial"/>
              </a:rPr>
              <a:t>For Garment worker performance prediction, we performed  five types of machine learning algorithms: Linear Regression, SVM , KNN, Bagging and Boosting.</a:t>
            </a:r>
            <a:endParaRPr lang="en-US" sz="2400">
              <a:cs typeface="Segoe UI"/>
            </a:endParaRPr>
          </a:p>
          <a:p>
            <a:pPr marL="228600" indent="-228600">
              <a:lnSpc>
                <a:spcPct val="120000"/>
              </a:lnSpc>
              <a:spcBef>
                <a:spcPts val="1000"/>
              </a:spcBef>
              <a:buChar char="•"/>
            </a:pPr>
            <a:endParaRPr lang="en-IN" sz="2400">
              <a:solidFill>
                <a:srgbClr val="001E2E"/>
              </a:solidFill>
              <a:cs typeface="Segoe UI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Char char="•"/>
            </a:pPr>
            <a:r>
              <a:rPr lang="en-IN" sz="2400">
                <a:solidFill>
                  <a:srgbClr val="001E2E"/>
                </a:solidFill>
                <a:latin typeface="Arial"/>
                <a:cs typeface="Arial"/>
              </a:rPr>
              <a:t>From all the analysis and implementations of the algorithm, we found the best results in Boosting algorithm i.e. in the XG Boost algorithm for 80-20 train-test ratio with lowest MSE of 0.0135.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Char char="•"/>
            </a:pPr>
            <a:endParaRPr lang="en-IN" sz="2400">
              <a:solidFill>
                <a:srgbClr val="001E2E"/>
              </a:solidFill>
              <a:cs typeface="Segoe UI"/>
            </a:endParaRP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Char char="•"/>
            </a:pPr>
            <a:r>
              <a:rPr lang="en-IN" sz="2400">
                <a:solidFill>
                  <a:srgbClr val="001E2E"/>
                </a:solidFill>
                <a:latin typeface="Arial"/>
                <a:cs typeface="Arial"/>
              </a:rPr>
              <a:t> So, here we can conclude that XG Boost Algorithm can be considered the best</a:t>
            </a:r>
            <a:r>
              <a:rPr lang="en-IN" sz="2400">
                <a:solidFill>
                  <a:srgbClr val="001E2E"/>
                </a:solidFill>
                <a:cs typeface="Segoe UI"/>
              </a:rPr>
              <a:t> model for the given </a:t>
            </a:r>
            <a:r>
              <a:rPr lang="en-IN" sz="2400">
                <a:solidFill>
                  <a:srgbClr val="001E2E"/>
                </a:solidFill>
                <a:latin typeface="Arial"/>
                <a:cs typeface="Arial"/>
              </a:rPr>
              <a:t>Garment worker performance prediction </a:t>
            </a:r>
            <a:r>
              <a:rPr lang="en-IN" sz="2400">
                <a:solidFill>
                  <a:srgbClr val="001E2E"/>
                </a:solidFill>
                <a:cs typeface="Segoe UI"/>
              </a:rPr>
              <a:t>dataset.</a:t>
            </a:r>
          </a:p>
          <a:p>
            <a:pPr marL="285750" indent="-285750">
              <a:lnSpc>
                <a:spcPct val="100000"/>
              </a:lnSpc>
              <a:spcBef>
                <a:spcPts val="1000"/>
              </a:spcBef>
              <a:buChar char="•"/>
            </a:pPr>
            <a:endParaRPr lang="en-IN" sz="2400">
              <a:solidFill>
                <a:srgbClr val="001E2E"/>
              </a:solidFill>
              <a:latin typeface="Bell MT"/>
            </a:endParaRPr>
          </a:p>
          <a:p>
            <a:endParaRPr lang="en-US">
              <a:cs typeface="Segoe U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64A12-DF10-800E-1E24-EEB12A06D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88" y="715964"/>
            <a:ext cx="10667999" cy="646332"/>
          </a:xfrm>
        </p:spPr>
        <p:txBody>
          <a:bodyPr>
            <a:normAutofit/>
          </a:bodyPr>
          <a:lstStyle/>
          <a:p>
            <a:r>
              <a:rPr lang="en-US" sz="2800" u="sng">
                <a:solidFill>
                  <a:schemeClr val="bg1"/>
                </a:solidFill>
                <a:cs typeface="Segoe UI"/>
              </a:rPr>
              <a:t>CONCLUSION:</a:t>
            </a:r>
            <a:endParaRPr lang="en-US" sz="2800">
              <a:solidFill>
                <a:schemeClr val="bg1"/>
              </a:solidFill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763EAA-DFE7-371C-9673-84BE7DD86EEB}"/>
              </a:ext>
            </a:extLst>
          </p:cNvPr>
          <p:cNvSpPr txBox="1"/>
          <p:nvPr/>
        </p:nvSpPr>
        <p:spPr>
          <a:xfrm>
            <a:off x="11713698" y="174060"/>
            <a:ext cx="478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20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1828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081DA-4028-4204-A51C-7F62D45B6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39761"/>
            <a:ext cx="5334000" cy="1189038"/>
          </a:xfrm>
        </p:spPr>
        <p:txBody>
          <a:bodyPr/>
          <a:lstStyle/>
          <a:p>
            <a:r>
              <a:rPr lang="en-US">
                <a:latin typeface="Gabriola" panose="04040605051002020D02" pitchFamily="82" charset="0"/>
                <a:cs typeface="Segoe UI"/>
              </a:rPr>
              <a:t>THANK YOU</a:t>
            </a:r>
          </a:p>
        </p:txBody>
      </p:sp>
      <p:sp>
        <p:nvSpPr>
          <p:cNvPr id="9219" name="Rectangle 8">
            <a:extLst>
              <a:ext uri="{FF2B5EF4-FFF2-40B4-BE49-F238E27FC236}">
                <a16:creationId xmlns:a16="http://schemas.microsoft.com/office/drawing/2014/main" id="{A17D04F1-4318-4DD6-B27E-D66AE4D426B2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>
          <a:xfrm>
            <a:off x="5734050" y="1443681"/>
            <a:ext cx="5334000" cy="3276600"/>
          </a:xfrm>
        </p:spPr>
        <p:txBody>
          <a:bodyPr wrap="square" anchor="t">
            <a:normAutofit/>
          </a:bodyPr>
          <a:lstStyle/>
          <a:p>
            <a:endParaRPr lang="en-US" altLang="en-US" b="1">
              <a:cs typeface="Segoe UI"/>
            </a:endParaRPr>
          </a:p>
          <a:p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42BC6-0762-6BC8-49A9-82A1FA446995}"/>
              </a:ext>
            </a:extLst>
          </p:cNvPr>
          <p:cNvSpPr txBox="1"/>
          <p:nvPr/>
        </p:nvSpPr>
        <p:spPr>
          <a:xfrm>
            <a:off x="4292600" y="1642239"/>
            <a:ext cx="384175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Bell MT"/>
              </a:rPr>
              <a:t>Rajput siddhi </a:t>
            </a:r>
            <a:br>
              <a:rPr lang="en-US" sz="2800">
                <a:latin typeface="Bell MT" panose="02020503060305020303" pitchFamily="18" charset="0"/>
              </a:rPr>
            </a:br>
            <a:br>
              <a:rPr lang="en-US" sz="2800">
                <a:latin typeface="Bell MT" panose="02020503060305020303" pitchFamily="18" charset="0"/>
              </a:rPr>
            </a:br>
            <a:r>
              <a:rPr lang="en-US" sz="2800">
                <a:solidFill>
                  <a:schemeClr val="bg1"/>
                </a:solidFill>
                <a:latin typeface="Bell MT"/>
              </a:rPr>
              <a:t>Thakur  Swetha </a:t>
            </a:r>
            <a:br>
              <a:rPr lang="en-US" sz="2800">
                <a:latin typeface="Bell MT" panose="02020503060305020303" pitchFamily="18" charset="0"/>
              </a:rPr>
            </a:br>
            <a:br>
              <a:rPr lang="en-US" sz="2800">
                <a:latin typeface="Bell MT" panose="02020503060305020303" pitchFamily="18" charset="0"/>
              </a:rPr>
            </a:br>
            <a:r>
              <a:rPr lang="en-US" sz="2800">
                <a:solidFill>
                  <a:schemeClr val="bg1"/>
                </a:solidFill>
                <a:latin typeface="Bell MT"/>
              </a:rPr>
              <a:t> Bharath . G </a:t>
            </a:r>
            <a:br>
              <a:rPr lang="en-US" sz="2800">
                <a:latin typeface="Bell MT" panose="02020503060305020303" pitchFamily="18" charset="0"/>
              </a:rPr>
            </a:br>
            <a:br>
              <a:rPr lang="en-US" sz="2800">
                <a:latin typeface="Bell MT" panose="02020503060305020303" pitchFamily="18" charset="0"/>
              </a:rPr>
            </a:br>
            <a:r>
              <a:rPr lang="en-US" sz="2800">
                <a:solidFill>
                  <a:schemeClr val="bg1"/>
                </a:solidFill>
                <a:latin typeface="Bell MT"/>
              </a:rPr>
              <a:t>Vaddepalli murali</a:t>
            </a:r>
            <a:br>
              <a:rPr lang="en-US" sz="2800">
                <a:latin typeface="Bell MT" panose="02020503060305020303" pitchFamily="18" charset="0"/>
              </a:rPr>
            </a:br>
            <a:br>
              <a:rPr lang="en-US" sz="2800">
                <a:latin typeface="Bell MT" panose="02020503060305020303" pitchFamily="18" charset="0"/>
              </a:rPr>
            </a:br>
            <a:r>
              <a:rPr lang="en-US" sz="2800">
                <a:solidFill>
                  <a:schemeClr val="bg1"/>
                </a:solidFill>
                <a:latin typeface="Bell MT"/>
              </a:rPr>
              <a:t>Shaik Anas</a:t>
            </a:r>
            <a:br>
              <a:rPr lang="en-US" sz="2800">
                <a:latin typeface="Bell MT" panose="02020503060305020303" pitchFamily="18" charset="0"/>
              </a:rPr>
            </a:br>
            <a:endParaRPr lang="en-IN" sz="2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0C794-F8F8-DE8A-56BE-2E8C342EF231}"/>
              </a:ext>
            </a:extLst>
          </p:cNvPr>
          <p:cNvSpPr txBox="1"/>
          <p:nvPr/>
        </p:nvSpPr>
        <p:spPr>
          <a:xfrm>
            <a:off x="11619914" y="131857"/>
            <a:ext cx="57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8663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E4A2A42-E240-8604-D29C-704C4676D8ED}"/>
              </a:ext>
            </a:extLst>
          </p:cNvPr>
          <p:cNvSpPr txBox="1"/>
          <p:nvPr/>
        </p:nvSpPr>
        <p:spPr>
          <a:xfrm>
            <a:off x="2556428" y="699488"/>
            <a:ext cx="60946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IN" sz="6600" b="1" i="1" baseline="0">
                <a:solidFill>
                  <a:srgbClr val="007788"/>
                </a:solidFill>
                <a:latin typeface="Gabriola" panose="04040605051002020D02" pitchFamily="82" charset="0"/>
              </a:rPr>
              <a:t>Appendix</a:t>
            </a:r>
            <a:r>
              <a:rPr lang="en-IN" i="1" baseline="0">
                <a:solidFill>
                  <a:srgbClr val="007788"/>
                </a:solidFill>
              </a:rPr>
              <a:t> </a:t>
            </a:r>
            <a:endParaRPr lang="en-IN">
              <a:solidFill>
                <a:srgbClr val="007788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46080-974E-EA5D-ACBB-DF404238ABB1}"/>
              </a:ext>
            </a:extLst>
          </p:cNvPr>
          <p:cNvSpPr txBox="1"/>
          <p:nvPr/>
        </p:nvSpPr>
        <p:spPr>
          <a:xfrm>
            <a:off x="7877908" y="56829"/>
            <a:ext cx="450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9432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-0.3044 L -0.20352 0.32315 L -0.04922 0.32523 L -0.04844 0.3277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07" y="3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23-11-22 205938">
            <a:extLst>
              <a:ext uri="{FF2B5EF4-FFF2-40B4-BE49-F238E27FC236}">
                <a16:creationId xmlns:a16="http://schemas.microsoft.com/office/drawing/2014/main" id="{8FE47C97-9EF5-C36A-FF51-A9C038F394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511102"/>
            <a:ext cx="5638800" cy="2757487"/>
          </a:xfrm>
          <a:prstGeom prst="rect">
            <a:avLst/>
          </a:prstGeom>
        </p:spPr>
      </p:pic>
      <p:pic>
        <p:nvPicPr>
          <p:cNvPr id="6" name="Picture 5" descr="Screenshot 2023-11-22 210006">
            <a:extLst>
              <a:ext uri="{FF2B5EF4-FFF2-40B4-BE49-F238E27FC236}">
                <a16:creationId xmlns:a16="http://schemas.microsoft.com/office/drawing/2014/main" id="{10FCEC4B-FFB7-0B1E-D8C4-A7CA1880AE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506413"/>
            <a:ext cx="5638800" cy="2713037"/>
          </a:xfrm>
          <a:prstGeom prst="rect">
            <a:avLst/>
          </a:prstGeom>
        </p:spPr>
      </p:pic>
      <p:pic>
        <p:nvPicPr>
          <p:cNvPr id="7" name="Picture 6" descr="Screenshot 2023-11-22 210015">
            <a:extLst>
              <a:ext uri="{FF2B5EF4-FFF2-40B4-BE49-F238E27FC236}">
                <a16:creationId xmlns:a16="http://schemas.microsoft.com/office/drawing/2014/main" id="{150F6C6C-B01F-D37B-7DEE-53FEDC9217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759200"/>
            <a:ext cx="5638800" cy="2641600"/>
          </a:xfrm>
          <a:prstGeom prst="rect">
            <a:avLst/>
          </a:prstGeom>
        </p:spPr>
      </p:pic>
      <p:pic>
        <p:nvPicPr>
          <p:cNvPr id="8" name="Picture 7" descr="Screenshot 2023-11-22 210023">
            <a:extLst>
              <a:ext uri="{FF2B5EF4-FFF2-40B4-BE49-F238E27FC236}">
                <a16:creationId xmlns:a16="http://schemas.microsoft.com/office/drawing/2014/main" id="{6FB912BE-6086-7E8A-8663-AF9E47FF9CE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713" y="3759200"/>
            <a:ext cx="5387975" cy="264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9E3FD-6A86-0A06-2B63-9DEE0D880412}"/>
              </a:ext>
            </a:extLst>
          </p:cNvPr>
          <p:cNvSpPr txBox="1"/>
          <p:nvPr/>
        </p:nvSpPr>
        <p:spPr>
          <a:xfrm>
            <a:off x="11723688" y="23932"/>
            <a:ext cx="769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89075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23-11-22 210030">
            <a:extLst>
              <a:ext uri="{FF2B5EF4-FFF2-40B4-BE49-F238E27FC236}">
                <a16:creationId xmlns:a16="http://schemas.microsoft.com/office/drawing/2014/main" id="{F4EA8C6C-F121-6D2D-D976-4ED0F77D03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695325"/>
            <a:ext cx="5753100" cy="2350990"/>
          </a:xfrm>
          <a:prstGeom prst="rect">
            <a:avLst/>
          </a:prstGeom>
        </p:spPr>
      </p:pic>
      <p:pic>
        <p:nvPicPr>
          <p:cNvPr id="3" name="Picture 2" descr="Screenshot 2023-11-22 210037">
            <a:extLst>
              <a:ext uri="{FF2B5EF4-FFF2-40B4-BE49-F238E27FC236}">
                <a16:creationId xmlns:a16="http://schemas.microsoft.com/office/drawing/2014/main" id="{08B68D3E-3958-FF58-8678-BBC1D827EB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695325"/>
            <a:ext cx="5435600" cy="2293909"/>
          </a:xfrm>
          <a:prstGeom prst="rect">
            <a:avLst/>
          </a:prstGeom>
        </p:spPr>
      </p:pic>
      <p:pic>
        <p:nvPicPr>
          <p:cNvPr id="4" name="Picture 3" descr="Screenshot 2023-11-22 210044">
            <a:extLst>
              <a:ext uri="{FF2B5EF4-FFF2-40B4-BE49-F238E27FC236}">
                <a16:creationId xmlns:a16="http://schemas.microsoft.com/office/drawing/2014/main" id="{D1C5A1DE-F8B2-8FAA-53CA-35A6F1D6E6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903663"/>
            <a:ext cx="5797856" cy="2195415"/>
          </a:xfrm>
          <a:prstGeom prst="rect">
            <a:avLst/>
          </a:prstGeom>
        </p:spPr>
      </p:pic>
      <p:pic>
        <p:nvPicPr>
          <p:cNvPr id="5" name="Picture 4" descr="Screenshot 2023-11-22 210059">
            <a:extLst>
              <a:ext uri="{FF2B5EF4-FFF2-40B4-BE49-F238E27FC236}">
                <a16:creationId xmlns:a16="http://schemas.microsoft.com/office/drawing/2014/main" id="{EB782CC7-294C-57A7-068B-D840EAD540A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3905348"/>
            <a:ext cx="5480050" cy="2195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95DD4-808F-8F85-AE9F-713A37FF656A}"/>
              </a:ext>
            </a:extLst>
          </p:cNvPr>
          <p:cNvSpPr txBox="1"/>
          <p:nvPr/>
        </p:nvSpPr>
        <p:spPr>
          <a:xfrm>
            <a:off x="11666806" y="99032"/>
            <a:ext cx="647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24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676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18BC18-A3CE-A7C0-556C-C8A42FA22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504" y="2197864"/>
            <a:ext cx="6851894" cy="26296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5A5AC-ECF3-BF5B-FC3A-4AAAC8B3AA2E}"/>
              </a:ext>
            </a:extLst>
          </p:cNvPr>
          <p:cNvSpPr txBox="1"/>
          <p:nvPr/>
        </p:nvSpPr>
        <p:spPr>
          <a:xfrm>
            <a:off x="11566244" y="72949"/>
            <a:ext cx="1251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25</a:t>
            </a:r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72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1FF5F1F-C491-1F34-82C2-3639A214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842" y="277042"/>
            <a:ext cx="3290905" cy="299577"/>
          </a:xfrm>
        </p:spPr>
        <p:txBody>
          <a:bodyPr>
            <a:noAutofit/>
          </a:bodyPr>
          <a:lstStyle/>
          <a:p>
            <a:r>
              <a:rPr lang="en-US" sz="2400" b="1" i="0" u="sng">
                <a:solidFill>
                  <a:schemeClr val="bg1"/>
                </a:solidFill>
              </a:rPr>
              <a:t>BACKGROUND</a:t>
            </a:r>
            <a:br>
              <a:rPr lang="en-US" sz="2400" b="1" i="0" u="sng"/>
            </a:br>
            <a:br>
              <a:rPr lang="en-US" sz="2400" b="1" i="0" u="sng"/>
            </a:br>
            <a:endParaRPr lang="en-US" sz="2400" b="1" i="0" u="sng">
              <a:solidFill>
                <a:schemeClr val="bg1"/>
              </a:solidFill>
              <a:cs typeface="Segoe UI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2F578D3-2ACC-D842-7F3E-253491E55056}"/>
              </a:ext>
            </a:extLst>
          </p:cNvPr>
          <p:cNvSpPr txBox="1">
            <a:spLocks/>
          </p:cNvSpPr>
          <p:nvPr/>
        </p:nvSpPr>
        <p:spPr>
          <a:xfrm>
            <a:off x="156178" y="832468"/>
            <a:ext cx="8307884" cy="574849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</a:pP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 The Garment Industry is one of the key examples of the industrial globalization of this </a:t>
            </a: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 modern era.</a:t>
            </a:r>
            <a:endParaRPr lang="en-GB" sz="2100" dirty="0">
              <a:solidFill>
                <a:schemeClr val="bg1">
                  <a:lumMod val="85000"/>
                  <a:lumOff val="15000"/>
                </a:schemeClr>
              </a:solidFill>
              <a:latin typeface="Aptos Display"/>
              <a:cs typeface="Dubai Medium"/>
            </a:endParaRPr>
          </a:p>
          <a:p>
            <a:pPr marL="0" indent="0" fontAlgn="auto">
              <a:spcAft>
                <a:spcPts val="0"/>
              </a:spcAft>
            </a:pP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 This dataset includes important attributes of the garment manufacturing    process and the productivity of the employees.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GB" sz="2100" dirty="0">
              <a:solidFill>
                <a:schemeClr val="bg1">
                  <a:lumMod val="85000"/>
                  <a:lumOff val="15000"/>
                </a:schemeClr>
              </a:solidFill>
              <a:latin typeface="Aptos Display" panose="020B0004020202020204" pitchFamily="34" charset="0"/>
              <a:cs typeface="Dubai Medium" panose="020B0603030403030204" pitchFamily="34" charset="-78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GB" b="1" u="sng" dirty="0">
                <a:solidFill>
                  <a:schemeClr val="bg1"/>
                </a:solidFill>
                <a:latin typeface="Aptos Display" panose="020B0004020202020204" pitchFamily="34" charset="0"/>
                <a:cs typeface="Dubai Medium" panose="020B0603030403030204" pitchFamily="34" charset="-78"/>
              </a:rPr>
              <a:t>OBJECTIVE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</a:pP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 To evaluate the productivity of workers and to come up with solutions to improve the productivity.</a:t>
            </a:r>
          </a:p>
          <a:p>
            <a:pPr marL="0" indent="0" fontAlgn="auto">
              <a:spcAft>
                <a:spcPts val="0"/>
              </a:spcAft>
            </a:pPr>
            <a:endParaRPr lang="en-GB" sz="2100" dirty="0">
              <a:solidFill>
                <a:schemeClr val="bg1">
                  <a:lumMod val="85000"/>
                  <a:lumOff val="15000"/>
                </a:schemeClr>
              </a:solidFill>
              <a:latin typeface="Aptos Display" panose="020B0004020202020204" pitchFamily="34" charset="0"/>
              <a:cs typeface="Dubai Medium" panose="020B0603030403030204" pitchFamily="34" charset="-78"/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lang="en-IN" b="1" u="sng" dirty="0">
                <a:solidFill>
                  <a:schemeClr val="bg1"/>
                </a:solidFill>
                <a:latin typeface="Aptos Display" panose="020B0004020202020204" pitchFamily="34" charset="0"/>
                <a:cs typeface="Dubai Medium" panose="020B0603030403030204" pitchFamily="34" charset="-78"/>
              </a:rPr>
              <a:t>THE PATH</a:t>
            </a:r>
          </a:p>
          <a:p>
            <a:pPr fontAlgn="auto">
              <a:spcAft>
                <a:spcPts val="0"/>
              </a:spcAft>
            </a:pPr>
            <a:r>
              <a:rPr lang="en-GB" sz="2100" dirty="0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Team followed standard Machine Learning algorithms development process to fit the best model to evaluate the productivity of workers.</a:t>
            </a:r>
          </a:p>
          <a:p>
            <a:pPr marL="0" indent="0" fontAlgn="auto">
              <a:spcAft>
                <a:spcPts val="0"/>
              </a:spcAft>
            </a:pPr>
            <a:endParaRPr lang="en-IN" u="sng" dirty="0">
              <a:solidFill>
                <a:schemeClr val="bg1">
                  <a:lumMod val="85000"/>
                  <a:lumOff val="15000"/>
                </a:schemeClr>
              </a:solidFill>
              <a:latin typeface="Aptos Display" panose="020B0004020202020204" pitchFamily="34" charset="0"/>
              <a:cs typeface="Dubai Medium" panose="020B060303040303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6377D-BFAB-22D8-6330-32F243318D60}"/>
              </a:ext>
            </a:extLst>
          </p:cNvPr>
          <p:cNvSpPr txBox="1"/>
          <p:nvPr/>
        </p:nvSpPr>
        <p:spPr>
          <a:xfrm>
            <a:off x="8034337" y="57498"/>
            <a:ext cx="5006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1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9C58C-1088-7095-7249-C5BB7005B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3375" y="604421"/>
            <a:ext cx="4754749" cy="307777"/>
          </a:xfrm>
        </p:spPr>
        <p:txBody>
          <a:bodyPr/>
          <a:lstStyle/>
          <a:p>
            <a:r>
              <a:rPr lang="en-US" sz="2000" u="sng">
                <a:solidFill>
                  <a:schemeClr val="bg1"/>
                </a:solidFill>
                <a:ea typeface="+mn-lt"/>
                <a:cs typeface="+mn-lt"/>
              </a:rPr>
              <a:t>VARIABLE DESCRIPTION</a:t>
            </a:r>
            <a:endParaRPr lang="en-US" sz="2000">
              <a:solidFill>
                <a:schemeClr val="bg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510C90E-5868-2FDD-C2A5-B90B38405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223892"/>
              </p:ext>
            </p:extLst>
          </p:nvPr>
        </p:nvGraphicFramePr>
        <p:xfrm>
          <a:off x="535459" y="1225378"/>
          <a:ext cx="11125094" cy="44658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594">
                  <a:extLst>
                    <a:ext uri="{9D8B030D-6E8A-4147-A177-3AD203B41FA5}">
                      <a16:colId xmlns:a16="http://schemas.microsoft.com/office/drawing/2014/main" val="1701279285"/>
                    </a:ext>
                  </a:extLst>
                </a:gridCol>
                <a:gridCol w="7675500">
                  <a:extLst>
                    <a:ext uri="{9D8B030D-6E8A-4147-A177-3AD203B41FA5}">
                      <a16:colId xmlns:a16="http://schemas.microsoft.com/office/drawing/2014/main" val="2059061013"/>
                    </a:ext>
                  </a:extLst>
                </a:gridCol>
              </a:tblGrid>
              <a:tr h="411891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30523"/>
                  </a:ext>
                </a:extLst>
              </a:tr>
              <a:tr h="5792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DATE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Date in MM-DD-YYYY 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457454"/>
                  </a:ext>
                </a:extLst>
              </a:tr>
              <a:tr h="3061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DAY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Day of the Week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9080267"/>
                  </a:ext>
                </a:extLst>
              </a:tr>
              <a:tr h="3061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QUARTER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A portion of the month. A month was divided into four quarters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488240"/>
                  </a:ext>
                </a:extLst>
              </a:tr>
              <a:tr h="30614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DEPARTMENT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Associated department with the instance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44630"/>
                  </a:ext>
                </a:extLst>
              </a:tr>
              <a:tr h="3537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TEAM NO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Associated team number with the instance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9941361"/>
                  </a:ext>
                </a:extLst>
              </a:tr>
              <a:tr h="3537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NO OF WORKERS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Number of workers in each team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952955"/>
                  </a:ext>
                </a:extLst>
              </a:tr>
              <a:tr h="35376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NO OF STYLE CHANGE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Number of changes in the style of a particular product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227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A535278-CC69-FE9F-1E06-3E306BB02ECF}"/>
              </a:ext>
            </a:extLst>
          </p:cNvPr>
          <p:cNvSpPr txBox="1"/>
          <p:nvPr/>
        </p:nvSpPr>
        <p:spPr>
          <a:xfrm>
            <a:off x="11587162" y="514790"/>
            <a:ext cx="2058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2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469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400411-7EAC-4310-F742-1346591D7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664872"/>
              </p:ext>
            </p:extLst>
          </p:nvPr>
        </p:nvGraphicFramePr>
        <p:xfrm>
          <a:off x="1054031" y="722376"/>
          <a:ext cx="9737511" cy="5283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9522">
                  <a:extLst>
                    <a:ext uri="{9D8B030D-6E8A-4147-A177-3AD203B41FA5}">
                      <a16:colId xmlns:a16="http://schemas.microsoft.com/office/drawing/2014/main" val="3653269957"/>
                    </a:ext>
                  </a:extLst>
                </a:gridCol>
                <a:gridCol w="6837989">
                  <a:extLst>
                    <a:ext uri="{9D8B030D-6E8A-4147-A177-3AD203B41FA5}">
                      <a16:colId xmlns:a16="http://schemas.microsoft.com/office/drawing/2014/main" val="4504690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Segoe UI"/>
                        </a:rPr>
                        <a:t>VARIABLE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solidFill>
                            <a:srgbClr val="FFFFFF"/>
                          </a:solidFill>
                          <a:latin typeface="Segoe UI"/>
                        </a:rPr>
                        <a:t>DESCRIPTION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73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TARGETED PRODUCTIVITY 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Targeted productivity set by the Authority for each team for each day.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7949"/>
                  </a:ext>
                </a:extLst>
              </a:tr>
              <a:tr h="57922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SMV 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it is the allocated time for a task .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166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WIP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Includes the number of unfinished items for products .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22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 OVER TIME 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Represents the amount of overtime by each team in minutes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6121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INCENTIVE</a:t>
                      </a: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Represents the amount of financial incentive that enables or motivates a particular course of action. 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IDLE TIME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The amount of time when the production was interrupted due to several reasons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28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 </a:t>
                      </a: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IDLE MEN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The number of workers who were idle due to production interruption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196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>
                          <a:solidFill>
                            <a:schemeClr val="bg1"/>
                          </a:solidFill>
                          <a:latin typeface="Segoe UI"/>
                        </a:rPr>
                        <a:t>ACTUAL PRODUCTIVITY </a:t>
                      </a:r>
                      <a:endParaRPr lang="en-US" sz="1600">
                        <a:latin typeface="Segoe U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solidFill>
                            <a:schemeClr val="bg1">
                              <a:lumMod val="85000"/>
                              <a:lumOff val="15000"/>
                            </a:schemeClr>
                          </a:solidFill>
                          <a:latin typeface="Segoe UI"/>
                        </a:rPr>
                        <a:t>The actual % of productivity that was delivered by the workers. It ranges from 0-1. </a:t>
                      </a:r>
                      <a:endParaRPr lang="en-US" sz="1600" b="0" i="0" u="none" strike="noStrike" noProof="0">
                        <a:solidFill>
                          <a:srgbClr val="262626"/>
                        </a:solidFill>
                        <a:latin typeface="Segoe UI"/>
                      </a:endParaRPr>
                    </a:p>
                    <a:p>
                      <a:pPr lvl="0">
                        <a:buNone/>
                      </a:pP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6224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D2DDD19-6409-D580-F69D-4C7C80DE435B}"/>
              </a:ext>
            </a:extLst>
          </p:cNvPr>
          <p:cNvSpPr txBox="1"/>
          <p:nvPr/>
        </p:nvSpPr>
        <p:spPr>
          <a:xfrm>
            <a:off x="11644312" y="502527"/>
            <a:ext cx="963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3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1478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3184105-A931-170B-493F-85E37ED5D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6074" y="498494"/>
            <a:ext cx="11431259" cy="40531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IN" sz="2800" u="sng" dirty="0">
                <a:solidFill>
                  <a:schemeClr val="bg1"/>
                </a:solidFill>
                <a:latin typeface="Aptos Display"/>
                <a:cs typeface="Segoe UI"/>
              </a:rPr>
              <a:t>DATA PRE –PROCESSING</a:t>
            </a:r>
            <a:r>
              <a:rPr lang="en-IN" sz="2800" b="0" u="sng" dirty="0">
                <a:solidFill>
                  <a:schemeClr val="bg1"/>
                </a:solidFill>
                <a:latin typeface="Aptos Display"/>
                <a:cs typeface="Segoe UI"/>
              </a:rPr>
              <a:t> </a:t>
            </a:r>
            <a:endParaRPr lang="en-IN" sz="2000" b="0" dirty="0">
              <a:solidFill>
                <a:schemeClr val="bg1"/>
              </a:solidFill>
              <a:latin typeface="Aptos Display"/>
              <a:cs typeface="Segoe U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2EF0AFE-AF25-D959-01EE-FA9489DFCB7D}"/>
              </a:ext>
            </a:extLst>
          </p:cNvPr>
          <p:cNvSpPr txBox="1">
            <a:spLocks/>
          </p:cNvSpPr>
          <p:nvPr/>
        </p:nvSpPr>
        <p:spPr>
          <a:xfrm>
            <a:off x="462033" y="1260253"/>
            <a:ext cx="8961936" cy="60170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IN" sz="2000" b="1" dirty="0">
                <a:solidFill>
                  <a:schemeClr val="bg1"/>
                </a:solidFill>
                <a:latin typeface="Aptos Display"/>
              </a:rPr>
              <a:t>DATA CLEANING</a:t>
            </a:r>
            <a:endParaRPr lang="en-US" dirty="0">
              <a:solidFill>
                <a:schemeClr val="bg1"/>
              </a:solidFill>
              <a:latin typeface="Aptos Display"/>
            </a:endParaRPr>
          </a:p>
          <a:p>
            <a:pPr marL="342900" indent="-342900" fontAlgn="auto">
              <a:spcAft>
                <a:spcPts val="0"/>
              </a:spcAft>
              <a:buFont typeface="Arial" panose="05000000000000000000" pitchFamily="2" charset="2"/>
              <a:buChar char="•"/>
            </a:pPr>
            <a:endParaRPr lang="en-IN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342900" indent="-342900" fontAlgn="auto">
              <a:spcAft>
                <a:spcPts val="0"/>
              </a:spcAft>
              <a:buFont typeface="Arial" panose="05000000000000000000" pitchFamily="2" charset="2"/>
              <a:buChar char="•"/>
            </a:pPr>
            <a:endParaRPr lang="en-IN" sz="20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IN" sz="2000" b="1" i="1" dirty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1158DA38-4C02-258D-7154-FDAB4A5F843A}"/>
              </a:ext>
            </a:extLst>
          </p:cNvPr>
          <p:cNvSpPr txBox="1">
            <a:spLocks/>
          </p:cNvSpPr>
          <p:nvPr/>
        </p:nvSpPr>
        <p:spPr>
          <a:xfrm>
            <a:off x="509411" y="2722554"/>
            <a:ext cx="8013934" cy="161739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600" b="1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14" name="Footer Placeholder 38">
            <a:extLst>
              <a:ext uri="{FF2B5EF4-FFF2-40B4-BE49-F238E27FC236}">
                <a16:creationId xmlns:a16="http://schemas.microsoft.com/office/drawing/2014/main" id="{91CC9024-3B20-C8E7-B3CA-3E3265CD560D}"/>
              </a:ext>
            </a:extLst>
          </p:cNvPr>
          <p:cNvSpPr txBox="1">
            <a:spLocks/>
          </p:cNvSpPr>
          <p:nvPr/>
        </p:nvSpPr>
        <p:spPr>
          <a:xfrm>
            <a:off x="368390" y="2637113"/>
            <a:ext cx="6786434" cy="6744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spc="3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Display"/>
              </a:rPr>
              <a:t>HANDLING MISSING VALUES</a:t>
            </a:r>
            <a:endParaRPr lang="en-US" dirty="0">
              <a:solidFill>
                <a:schemeClr val="bg1"/>
              </a:solidFill>
              <a:latin typeface="Aptos Display" panose="020B0004020202020204" pitchFamily="34" charset="0"/>
            </a:endParaRPr>
          </a:p>
          <a:p>
            <a:r>
              <a:rPr lang="en-US" sz="2000" b="0" dirty="0">
                <a:solidFill>
                  <a:schemeClr val="bg1"/>
                </a:solidFill>
                <a:latin typeface="Gabriola"/>
              </a:rPr>
              <a:t>        </a:t>
            </a:r>
            <a:endParaRPr lang="en-US" sz="2000" b="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15" name="Footer Placeholder 38">
            <a:extLst>
              <a:ext uri="{FF2B5EF4-FFF2-40B4-BE49-F238E27FC236}">
                <a16:creationId xmlns:a16="http://schemas.microsoft.com/office/drawing/2014/main" id="{CE8EBBFF-D9BE-826E-6925-F07E3407E3B7}"/>
              </a:ext>
            </a:extLst>
          </p:cNvPr>
          <p:cNvSpPr txBox="1">
            <a:spLocks/>
          </p:cNvSpPr>
          <p:nvPr/>
        </p:nvSpPr>
        <p:spPr>
          <a:xfrm>
            <a:off x="369358" y="4277104"/>
            <a:ext cx="8427574" cy="7163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spc="3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Aptos Display"/>
              </a:rPr>
              <a:t>DUMMY VARIABLE ENCODING </a:t>
            </a:r>
            <a:endParaRPr lang="en-US" sz="2800" dirty="0">
              <a:solidFill>
                <a:schemeClr val="bg1"/>
              </a:solidFill>
              <a:latin typeface="Aptos Display"/>
            </a:endParaRPr>
          </a:p>
          <a:p>
            <a:r>
              <a:rPr lang="en-US" sz="2000" b="0" dirty="0">
                <a:solidFill>
                  <a:schemeClr val="bg1"/>
                </a:solidFill>
                <a:latin typeface="Aptos Display"/>
              </a:rPr>
              <a:t>       </a:t>
            </a:r>
          </a:p>
        </p:txBody>
      </p:sp>
      <p:sp>
        <p:nvSpPr>
          <p:cNvPr id="16" name="Footer Placeholder 38">
            <a:extLst>
              <a:ext uri="{FF2B5EF4-FFF2-40B4-BE49-F238E27FC236}">
                <a16:creationId xmlns:a16="http://schemas.microsoft.com/office/drawing/2014/main" id="{18E472FA-4F84-E318-AC2C-1EE13F183440}"/>
              </a:ext>
            </a:extLst>
          </p:cNvPr>
          <p:cNvSpPr txBox="1">
            <a:spLocks/>
          </p:cNvSpPr>
          <p:nvPr/>
        </p:nvSpPr>
        <p:spPr>
          <a:xfrm>
            <a:off x="462033" y="4113109"/>
            <a:ext cx="9795356" cy="17569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b="1" kern="1200" spc="3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800">
              <a:solidFill>
                <a:schemeClr val="bg1"/>
              </a:solidFill>
              <a:latin typeface="Gabriola" panose="04040605051002020D02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FBE67-06B6-6250-9AE8-EFB51B0C5939}"/>
              </a:ext>
            </a:extLst>
          </p:cNvPr>
          <p:cNvSpPr txBox="1"/>
          <p:nvPr/>
        </p:nvSpPr>
        <p:spPr>
          <a:xfrm>
            <a:off x="774203" y="2977675"/>
            <a:ext cx="10643593" cy="97129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>
                <a:solidFill>
                  <a:schemeClr val="bg1"/>
                </a:solidFill>
                <a:latin typeface="Aptos Display"/>
              </a:rPr>
              <a:t>There are null values in the WIP  column of  the data set  . So, first we  replaced the null values  with '0'  then we replaced the '0' with the mean of the column . </a:t>
            </a:r>
            <a:endParaRPr lang="en-IN" sz="2000">
              <a:solidFill>
                <a:schemeClr val="bg1"/>
              </a:solidFill>
              <a:latin typeface="Aptos Displa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1BEDF-66B7-5515-E5C9-9E49A487DA07}"/>
              </a:ext>
            </a:extLst>
          </p:cNvPr>
          <p:cNvSpPr txBox="1"/>
          <p:nvPr/>
        </p:nvSpPr>
        <p:spPr>
          <a:xfrm>
            <a:off x="800694" y="4951249"/>
            <a:ext cx="11391306" cy="817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Aptos Display" panose="020B0004020202020204" pitchFamily="34" charset="0"/>
              </a:rPr>
              <a:t>In the data set for day column we replaced the week days by '0' and week end by '1' </a:t>
            </a:r>
          </a:p>
          <a:p>
            <a:pPr>
              <a:lnSpc>
                <a:spcPct val="150000"/>
              </a:lnSpc>
            </a:pPr>
            <a:r>
              <a:rPr lang="en-US" sz="2000" b="0">
                <a:solidFill>
                  <a:schemeClr val="bg1"/>
                </a:solidFill>
                <a:latin typeface="Aptos Display" panose="020B0004020202020204" pitchFamily="34" charset="0"/>
              </a:rPr>
              <a:t> We created dummy variables for department and quarter columns using get dummy().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45D92-44B4-791D-7EDD-FB47B13066E3}"/>
              </a:ext>
            </a:extLst>
          </p:cNvPr>
          <p:cNvSpPr txBox="1"/>
          <p:nvPr/>
        </p:nvSpPr>
        <p:spPr>
          <a:xfrm>
            <a:off x="11664088" y="534472"/>
            <a:ext cx="3476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4</a:t>
            </a:r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FB257-440E-330F-0D48-CCF27CABADC3}"/>
              </a:ext>
            </a:extLst>
          </p:cNvPr>
          <p:cNvSpPr txBox="1"/>
          <p:nvPr/>
        </p:nvSpPr>
        <p:spPr>
          <a:xfrm>
            <a:off x="-1251348" y="1552307"/>
            <a:ext cx="1143125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IN" sz="2000" b="0" dirty="0">
                <a:latin typeface="Gabriola"/>
                <a:cs typeface="Segoe UI"/>
              </a:rPr>
            </a:br>
            <a:r>
              <a:rPr lang="en-IN" sz="1200" b="0" dirty="0">
                <a:solidFill>
                  <a:schemeClr val="bg1"/>
                </a:solidFill>
                <a:latin typeface="Gabriola"/>
                <a:cs typeface="Segoe UI"/>
              </a:rPr>
              <a:t>                                   </a:t>
            </a:r>
            <a:r>
              <a:rPr lang="en-IN" sz="1600" b="0" dirty="0">
                <a:solidFill>
                  <a:schemeClr val="bg1"/>
                </a:solidFill>
                <a:latin typeface="Gabriola"/>
                <a:cs typeface="Segoe UI"/>
              </a:rPr>
              <a:t>                       </a:t>
            </a:r>
            <a:r>
              <a:rPr lang="en-IN" sz="1800" b="0" dirty="0">
                <a:solidFill>
                  <a:schemeClr val="bg1"/>
                </a:solidFill>
                <a:latin typeface="Gabriola"/>
                <a:cs typeface="Segoe UI"/>
              </a:rPr>
              <a:t>     </a:t>
            </a:r>
            <a:r>
              <a:rPr lang="en-IN" sz="1800" b="0" dirty="0">
                <a:solidFill>
                  <a:schemeClr val="bg1"/>
                </a:solidFill>
                <a:latin typeface="Aptos Display"/>
                <a:cs typeface="Segoe UI"/>
              </a:rPr>
              <a:t>  In the data set for the department  column we removed the space and replaced sewing  with sewing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636A75-C569-1925-F3F8-BDFE0AE26C86}"/>
              </a:ext>
            </a:extLst>
          </p:cNvPr>
          <p:cNvSpPr txBox="1"/>
          <p:nvPr/>
        </p:nvSpPr>
        <p:spPr>
          <a:xfrm>
            <a:off x="109760" y="273827"/>
            <a:ext cx="6095210" cy="11387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IN" sz="2400" b="1" i="0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/>
              </a:rPr>
              <a:t>EXPLORATORY DATA ANALYSIS (EDA</a:t>
            </a:r>
            <a:r>
              <a:rPr lang="en-IN" sz="24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/>
              </a:rPr>
              <a:t>):=</a:t>
            </a:r>
            <a:endParaRPr lang="en-IN" sz="2400" b="1" i="0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  <a:p>
            <a:endParaRPr lang="en-IN" sz="24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  <a:p>
            <a:r>
              <a:rPr lang="en-IN"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/>
              </a:rPr>
              <a:t>        </a:t>
            </a:r>
            <a:r>
              <a:rPr lang="en-IN" sz="20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/>
              </a:rPr>
              <a:t>   HEAT MAP</a:t>
            </a:r>
            <a:endParaRPr lang="en-IN" sz="20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pic>
        <p:nvPicPr>
          <p:cNvPr id="10" name="Picture 9" descr="Screenshot 2023-11-20 195324">
            <a:extLst>
              <a:ext uri="{FF2B5EF4-FFF2-40B4-BE49-F238E27FC236}">
                <a16:creationId xmlns:a16="http://schemas.microsoft.com/office/drawing/2014/main" id="{9DF70322-AC0E-D2EC-79E4-42385304B6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32" y="1296678"/>
            <a:ext cx="8827262" cy="55613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2246D1-1E16-4141-2B25-69BBC7A5D8BD}"/>
              </a:ext>
            </a:extLst>
          </p:cNvPr>
          <p:cNvSpPr txBox="1"/>
          <p:nvPr/>
        </p:nvSpPr>
        <p:spPr>
          <a:xfrm>
            <a:off x="11680874" y="12247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5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87126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636A75-C569-1925-F3F8-BDFE0AE26C86}"/>
              </a:ext>
            </a:extLst>
          </p:cNvPr>
          <p:cNvSpPr txBox="1"/>
          <p:nvPr/>
        </p:nvSpPr>
        <p:spPr>
          <a:xfrm>
            <a:off x="2794790" y="121267"/>
            <a:ext cx="60952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tos Display" panose="020B0004020202020204" pitchFamily="34" charset="0"/>
              </a:rPr>
              <a:t>HISTOGRAMS</a:t>
            </a:r>
            <a:endParaRPr lang="en-IN" sz="2800" b="1" u="sng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tos Display" panose="020B00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08FDFB-6365-2BBB-68DF-928205059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3" r="-1269" b="360"/>
          <a:stretch/>
        </p:blipFill>
        <p:spPr>
          <a:xfrm>
            <a:off x="1065435" y="520503"/>
            <a:ext cx="9757068" cy="2848987"/>
          </a:xfrm>
          <a:prstGeom prst="rect">
            <a:avLst/>
          </a:prstGeom>
        </p:spPr>
      </p:pic>
      <p:pic>
        <p:nvPicPr>
          <p:cNvPr id="4" name="Picture 3" descr="Screenshot 2023-11-20 195836">
            <a:extLst>
              <a:ext uri="{FF2B5EF4-FFF2-40B4-BE49-F238E27FC236}">
                <a16:creationId xmlns:a16="http://schemas.microsoft.com/office/drawing/2014/main" id="{862387C9-ABE9-0DB7-5B44-F29177CFFC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35" y="3932275"/>
            <a:ext cx="3706813" cy="2857500"/>
          </a:xfrm>
          <a:prstGeom prst="rect">
            <a:avLst/>
          </a:prstGeom>
        </p:spPr>
      </p:pic>
      <p:pic>
        <p:nvPicPr>
          <p:cNvPr id="9" name="Picture 8" descr="Screenshot 2023-11-20 195708">
            <a:extLst>
              <a:ext uri="{FF2B5EF4-FFF2-40B4-BE49-F238E27FC236}">
                <a16:creationId xmlns:a16="http://schemas.microsoft.com/office/drawing/2014/main" id="{F9D8EC52-0B03-3382-65B8-326581A059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40" y="3932144"/>
            <a:ext cx="3644900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B1E69-A864-9342-0ADD-8E22ECB94B01}"/>
              </a:ext>
            </a:extLst>
          </p:cNvPr>
          <p:cNvSpPr txBox="1"/>
          <p:nvPr/>
        </p:nvSpPr>
        <p:spPr>
          <a:xfrm>
            <a:off x="11755902" y="151171"/>
            <a:ext cx="436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6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1537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23-11-20 195657">
            <a:extLst>
              <a:ext uri="{FF2B5EF4-FFF2-40B4-BE49-F238E27FC236}">
                <a16:creationId xmlns:a16="http://schemas.microsoft.com/office/drawing/2014/main" id="{3450B3D5-073B-0281-E49C-DD1427669C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513" y="514350"/>
            <a:ext cx="3673475" cy="2857500"/>
          </a:xfrm>
          <a:prstGeom prst="rect">
            <a:avLst/>
          </a:prstGeom>
        </p:spPr>
      </p:pic>
      <p:pic>
        <p:nvPicPr>
          <p:cNvPr id="7" name="Picture 6" descr="Screenshot 2023-11-20 195849">
            <a:extLst>
              <a:ext uri="{FF2B5EF4-FFF2-40B4-BE49-F238E27FC236}">
                <a16:creationId xmlns:a16="http://schemas.microsoft.com/office/drawing/2014/main" id="{C84BD266-12E2-4409-44C7-B3EB276311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11" y="510241"/>
            <a:ext cx="3719513" cy="2857500"/>
          </a:xfrm>
          <a:prstGeom prst="rect">
            <a:avLst/>
          </a:prstGeom>
        </p:spPr>
      </p:pic>
      <p:pic>
        <p:nvPicPr>
          <p:cNvPr id="3" name="Picture 2" descr="Screenshot 2023-11-20 195901">
            <a:extLst>
              <a:ext uri="{FF2B5EF4-FFF2-40B4-BE49-F238E27FC236}">
                <a16:creationId xmlns:a16="http://schemas.microsoft.com/office/drawing/2014/main" id="{FD5D06CF-5880-7E48-5043-1CA457D838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86" y="3772928"/>
            <a:ext cx="3722687" cy="2857500"/>
          </a:xfrm>
          <a:prstGeom prst="rect">
            <a:avLst/>
          </a:prstGeom>
        </p:spPr>
      </p:pic>
      <p:pic>
        <p:nvPicPr>
          <p:cNvPr id="9" name="Picture 8" descr="Screenshot 2023-11-20 195942">
            <a:extLst>
              <a:ext uri="{FF2B5EF4-FFF2-40B4-BE49-F238E27FC236}">
                <a16:creationId xmlns:a16="http://schemas.microsoft.com/office/drawing/2014/main" id="{73B8C6B9-2F22-3128-98C5-B21FD01787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364" y="3775169"/>
            <a:ext cx="3544887" cy="285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C5A870-46D5-BACA-09C0-449D6C559E60}"/>
              </a:ext>
            </a:extLst>
          </p:cNvPr>
          <p:cNvSpPr txBox="1"/>
          <p:nvPr/>
        </p:nvSpPr>
        <p:spPr>
          <a:xfrm>
            <a:off x="11844997" y="75586"/>
            <a:ext cx="22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bg1">
                    <a:lumMod val="85000"/>
                    <a:lumOff val="15000"/>
                  </a:schemeClr>
                </a:solidFill>
                <a:latin typeface="Aptos Display"/>
                <a:cs typeface="Dubai Medium"/>
              </a:rPr>
              <a:t>7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795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History Month_TM10103076_Win32_LH_v4" id="{5AE25372-5B71-4B3F-A332-C4D84C968E46}" vid="{07F4610E-88B6-4CC8-AAA7-899DFEA9E1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89EEA4-141F-4066-B57B-E44468FB3D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A8A967B1-A0A0-415E-82CC-A85AEE3A679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CFAAC47-BD84-465D-B982-7A75BCC08F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History Month presentation</Template>
  <TotalTime>2</TotalTime>
  <Words>1193</Words>
  <Application>Microsoft Office PowerPoint</Application>
  <PresentationFormat>Widescreen</PresentationFormat>
  <Paragraphs>634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Aptos Display</vt:lpstr>
      <vt:lpstr>Arial</vt:lpstr>
      <vt:lpstr>Bell MT</vt:lpstr>
      <vt:lpstr>Courier New</vt:lpstr>
      <vt:lpstr>Gabriola</vt:lpstr>
      <vt:lpstr>Segoe UI</vt:lpstr>
      <vt:lpstr>Univers Condensed Light</vt:lpstr>
      <vt:lpstr>2_Office Theme</vt:lpstr>
      <vt:lpstr>Garment worker performance prediction (Regression Project)</vt:lpstr>
      <vt:lpstr>PowerPoint Presentation</vt:lpstr>
      <vt:lpstr>BACKGROUND  </vt:lpstr>
      <vt:lpstr>VARIABLE DESCRIPTION</vt:lpstr>
      <vt:lpstr>PowerPoint Presentation</vt:lpstr>
      <vt:lpstr>DATA PRE –PROCESSING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COMPARISION OF IMPLEMENTED MODELS :</vt:lpstr>
      <vt:lpstr>CONCLUSION:</vt:lpstr>
      <vt:lpstr>THANK YOU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Garment worker performance prediction</dc:title>
  <dc:subject/>
  <dc:creator>murali vaddepalli</dc:creator>
  <cp:keywords/>
  <dc:description/>
  <cp:lastModifiedBy>murali vaddepalli</cp:lastModifiedBy>
  <cp:revision>4</cp:revision>
  <dcterms:created xsi:type="dcterms:W3CDTF">2023-11-20T10:15:19Z</dcterms:created>
  <dcterms:modified xsi:type="dcterms:W3CDTF">2024-02-01T14:37:13Z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